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0">
          <p15:clr>
            <a:srgbClr val="A4A3A4"/>
          </p15:clr>
        </p15:guide>
        <p15:guide id="2" pos="801">
          <p15:clr>
            <a:srgbClr val="A4A3A4"/>
          </p15:clr>
        </p15:guide>
      </p15:sldGuideLst>
    </p:ext>
    <p:ext uri="http://customooxmlschemas.google.com/">
      <go:slidesCustomData xmlns:go="http://customooxmlschemas.google.com/" r:id="rId24" roundtripDataSignature="AMtx7mgkGuepSPzhMg3eWLl91/UpvtKH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3979FA-4041-4970-B648-4BAE436FC6C0}">
  <a:tblStyle styleId="{8A3979FA-4041-4970-B648-4BAE436FC6C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0" orient="horz"/>
        <p:guide pos="801"/>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customschemas.google.com/relationships/presentationmetadata" Target="metadata"/><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ru-R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800aae947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g10800aae947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g10800aae947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ru-RU"/>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9a879caf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109a879caf7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g109a879caf7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800aae947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g10800aae947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g10800aae947_0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ru-RU"/>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800aae947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g10800aae947_0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g10800aae947_0_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ru-RU"/>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98f85c356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g1098f85c356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g1098f85c356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9a879caf7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109a879caf7_1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g109a879caf7_1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800aae947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10800aae947_0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g10800aae947_0_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0800aae94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g10800aae94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g10800aae94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ru-RU"/>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800aae947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g10800aae947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g10800aae947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ru-RU"/>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800aae947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g10800aae947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g10800aae947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ru-RU"/>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97953c6e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g1097953c6e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g1097953c6e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ru-RU"/>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800aae947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g10800aae947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g10800aae947_0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ru-RU"/>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800aae947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g10800aae947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g10800aae947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ru-RU"/>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9a879caf7_5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9a879caf7_5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109a879caf7_5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ru-RU"/>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spTree>
      <p:nvGrpSpPr>
        <p:cNvPr id="12" name="Shape 12"/>
        <p:cNvGrpSpPr/>
        <p:nvPr/>
      </p:nvGrpSpPr>
      <p:grpSpPr>
        <a:xfrm>
          <a:off x="0" y="0"/>
          <a:ext cx="0" cy="0"/>
          <a:chOff x="0" y="0"/>
          <a:chExt cx="0" cy="0"/>
        </a:xfrm>
      </p:grpSpPr>
      <p:sp>
        <p:nvSpPr>
          <p:cNvPr id="13" name="Google Shape;13;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 name="Google Shape;15;p5"/>
          <p:cNvSpPr txBox="1"/>
          <p:nvPr>
            <p:ph idx="10" type="dt"/>
          </p:nvPr>
        </p:nvSpPr>
        <p:spPr>
          <a:xfrm>
            <a:off x="838200" y="6356350"/>
            <a:ext cx="367284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 name="Google Shape;16;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 name="Google Shape;17;p5"/>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78" name="Shape 78"/>
        <p:cNvGrpSpPr/>
        <p:nvPr/>
      </p:nvGrpSpPr>
      <p:grpSpPr>
        <a:xfrm>
          <a:off x="0" y="0"/>
          <a:ext cx="0" cy="0"/>
          <a:chOff x="0" y="0"/>
          <a:chExt cx="0" cy="0"/>
        </a:xfrm>
      </p:grpSpPr>
      <p:sp>
        <p:nvSpPr>
          <p:cNvPr id="79" name="Google Shape;79;p14"/>
          <p:cNvSpPr txBox="1"/>
          <p:nvPr>
            <p:ph type="title"/>
          </p:nvPr>
        </p:nvSpPr>
        <p:spPr>
          <a:xfrm>
            <a:off x="1031078" y="365126"/>
            <a:ext cx="10322721" cy="68861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4"/>
          <p:cNvSpPr txBox="1"/>
          <p:nvPr>
            <p:ph idx="10" type="dt"/>
          </p:nvPr>
        </p:nvSpPr>
        <p:spPr>
          <a:xfrm>
            <a:off x="838199" y="6356350"/>
            <a:ext cx="5327469"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pic>
        <p:nvPicPr>
          <p:cNvPr id="82" name="Google Shape;82;p14"/>
          <p:cNvPicPr preferRelativeResize="0"/>
          <p:nvPr/>
        </p:nvPicPr>
        <p:blipFill rotWithShape="1">
          <a:blip r:embed="rId2">
            <a:alphaModFix/>
          </a:blip>
          <a:srcRect b="0" l="0" r="0" t="0"/>
          <a:stretch/>
        </p:blipFill>
        <p:spPr>
          <a:xfrm flipH="1">
            <a:off x="543830" y="445229"/>
            <a:ext cx="487249" cy="468041"/>
          </a:xfrm>
          <a:prstGeom prst="rect">
            <a:avLst/>
          </a:prstGeom>
          <a:noFill/>
          <a:ln>
            <a:noFill/>
          </a:ln>
        </p:spPr>
      </p:pic>
      <p:pic>
        <p:nvPicPr>
          <p:cNvPr id="83" name="Google Shape;83;p14"/>
          <p:cNvPicPr preferRelativeResize="0"/>
          <p:nvPr/>
        </p:nvPicPr>
        <p:blipFill rotWithShape="1">
          <a:blip r:embed="rId3">
            <a:alphaModFix/>
          </a:blip>
          <a:srcRect b="0" l="0" r="0" t="0"/>
          <a:stretch/>
        </p:blipFill>
        <p:spPr>
          <a:xfrm>
            <a:off x="10494955" y="5643153"/>
            <a:ext cx="1286644" cy="99304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18" name="Shape 18"/>
        <p:cNvGrpSpPr/>
        <p:nvPr/>
      </p:nvGrpSpPr>
      <p:grpSpPr>
        <a:xfrm>
          <a:off x="0" y="0"/>
          <a:ext cx="0" cy="0"/>
          <a:chOff x="0" y="0"/>
          <a:chExt cx="0" cy="0"/>
        </a:xfrm>
      </p:grpSpPr>
      <p:sp>
        <p:nvSpPr>
          <p:cNvPr id="19" name="Google Shape;19;p6"/>
          <p:cNvSpPr txBox="1"/>
          <p:nvPr>
            <p:ph type="title"/>
          </p:nvPr>
        </p:nvSpPr>
        <p:spPr>
          <a:xfrm>
            <a:off x="1031078" y="365126"/>
            <a:ext cx="10322721" cy="68861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6"/>
          <p:cNvSpPr txBox="1"/>
          <p:nvPr>
            <p:ph idx="10" type="dt"/>
          </p:nvPr>
        </p:nvSpPr>
        <p:spPr>
          <a:xfrm>
            <a:off x="838200" y="6356350"/>
            <a:ext cx="367284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2" name="Google Shape;22;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3" name="Google Shape;23;p6"/>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24" name="Shape 24"/>
        <p:cNvGrpSpPr/>
        <p:nvPr/>
      </p:nvGrpSpPr>
      <p:grpSpPr>
        <a:xfrm>
          <a:off x="0" y="0"/>
          <a:ext cx="0" cy="0"/>
          <a:chOff x="0" y="0"/>
          <a:chExt cx="0" cy="0"/>
        </a:xfrm>
      </p:grpSpPr>
      <p:sp>
        <p:nvSpPr>
          <p:cNvPr id="25" name="Google Shape;25;p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7" name="Google Shape;27;p7"/>
          <p:cNvSpPr txBox="1"/>
          <p:nvPr>
            <p:ph idx="10" type="dt"/>
          </p:nvPr>
        </p:nvSpPr>
        <p:spPr>
          <a:xfrm>
            <a:off x="838200" y="6356350"/>
            <a:ext cx="367284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8" name="Google Shape;28;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9" name="Google Shape;29;p7"/>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30" name="Shape 30"/>
        <p:cNvGrpSpPr/>
        <p:nvPr/>
      </p:nvGrpSpPr>
      <p:grpSpPr>
        <a:xfrm>
          <a:off x="0" y="0"/>
          <a:ext cx="0" cy="0"/>
          <a:chOff x="0" y="0"/>
          <a:chExt cx="0" cy="0"/>
        </a:xfrm>
      </p:grpSpPr>
      <p:sp>
        <p:nvSpPr>
          <p:cNvPr id="31" name="Google Shape;31;p8"/>
          <p:cNvSpPr txBox="1"/>
          <p:nvPr>
            <p:ph type="title"/>
          </p:nvPr>
        </p:nvSpPr>
        <p:spPr>
          <a:xfrm>
            <a:off x="1144296" y="339298"/>
            <a:ext cx="10397445" cy="73215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 name="Google Shape;33;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 name="Google Shape;35;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8"/>
          <p:cNvSpPr txBox="1"/>
          <p:nvPr>
            <p:ph idx="10" type="dt"/>
          </p:nvPr>
        </p:nvSpPr>
        <p:spPr>
          <a:xfrm>
            <a:off x="838200" y="6356350"/>
            <a:ext cx="367284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pic>
        <p:nvPicPr>
          <p:cNvPr id="37" name="Google Shape;37;p8"/>
          <p:cNvPicPr preferRelativeResize="0"/>
          <p:nvPr/>
        </p:nvPicPr>
        <p:blipFill rotWithShape="1">
          <a:blip r:embed="rId2">
            <a:alphaModFix/>
          </a:blip>
          <a:srcRect b="0" l="0" r="0" t="0"/>
          <a:stretch/>
        </p:blipFill>
        <p:spPr>
          <a:xfrm>
            <a:off x="10494955" y="5643153"/>
            <a:ext cx="1286644" cy="993047"/>
          </a:xfrm>
          <a:prstGeom prst="rect">
            <a:avLst/>
          </a:prstGeom>
          <a:noFill/>
          <a:ln>
            <a:noFill/>
          </a:ln>
        </p:spPr>
      </p:pic>
      <p:pic>
        <p:nvPicPr>
          <p:cNvPr id="38" name="Google Shape;38;p8"/>
          <p:cNvPicPr preferRelativeResize="0"/>
          <p:nvPr/>
        </p:nvPicPr>
        <p:blipFill rotWithShape="1">
          <a:blip r:embed="rId3">
            <a:alphaModFix/>
          </a:blip>
          <a:srcRect b="0" l="0" r="0" t="0"/>
          <a:stretch/>
        </p:blipFill>
        <p:spPr>
          <a:xfrm flipH="1">
            <a:off x="543830" y="445229"/>
            <a:ext cx="487249" cy="46804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39" name="Shape 39"/>
        <p:cNvGrpSpPr/>
        <p:nvPr/>
      </p:nvGrpSpPr>
      <p:grpSpPr>
        <a:xfrm>
          <a:off x="0" y="0"/>
          <a:ext cx="0" cy="0"/>
          <a:chOff x="0" y="0"/>
          <a:chExt cx="0" cy="0"/>
        </a:xfrm>
      </p:grpSpPr>
      <p:sp>
        <p:nvSpPr>
          <p:cNvPr id="40" name="Google Shape;40;p9"/>
          <p:cNvSpPr txBox="1"/>
          <p:nvPr>
            <p:ph type="title"/>
          </p:nvPr>
        </p:nvSpPr>
        <p:spPr>
          <a:xfrm>
            <a:off x="1153004" y="365126"/>
            <a:ext cx="10322721" cy="68861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9"/>
          <p:cNvSpPr txBox="1"/>
          <p:nvPr>
            <p:ph idx="10" type="dt"/>
          </p:nvPr>
        </p:nvSpPr>
        <p:spPr>
          <a:xfrm>
            <a:off x="838200" y="6356350"/>
            <a:ext cx="367284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pic>
        <p:nvPicPr>
          <p:cNvPr id="42" name="Google Shape;42;p9"/>
          <p:cNvPicPr preferRelativeResize="0"/>
          <p:nvPr/>
        </p:nvPicPr>
        <p:blipFill rotWithShape="1">
          <a:blip r:embed="rId2">
            <a:alphaModFix/>
          </a:blip>
          <a:srcRect b="0" l="0" r="0" t="0"/>
          <a:stretch/>
        </p:blipFill>
        <p:spPr>
          <a:xfrm flipH="1">
            <a:off x="543830" y="445229"/>
            <a:ext cx="487249" cy="468041"/>
          </a:xfrm>
          <a:prstGeom prst="rect">
            <a:avLst/>
          </a:prstGeom>
          <a:noFill/>
          <a:ln>
            <a:noFill/>
          </a:ln>
        </p:spPr>
      </p:pic>
      <p:pic>
        <p:nvPicPr>
          <p:cNvPr id="43" name="Google Shape;43;p9"/>
          <p:cNvPicPr preferRelativeResize="0"/>
          <p:nvPr/>
        </p:nvPicPr>
        <p:blipFill rotWithShape="1">
          <a:blip r:embed="rId3">
            <a:alphaModFix/>
          </a:blip>
          <a:srcRect b="0" l="0" r="0" t="0"/>
          <a:stretch/>
        </p:blipFill>
        <p:spPr>
          <a:xfrm>
            <a:off x="10494955" y="5643153"/>
            <a:ext cx="1286644" cy="99304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44" name="Shape 44"/>
        <p:cNvGrpSpPr/>
        <p:nvPr/>
      </p:nvGrpSpPr>
      <p:grpSpPr>
        <a:xfrm>
          <a:off x="0" y="0"/>
          <a:ext cx="0" cy="0"/>
          <a:chOff x="0" y="0"/>
          <a:chExt cx="0" cy="0"/>
        </a:xfrm>
      </p:grpSpPr>
      <p:sp>
        <p:nvSpPr>
          <p:cNvPr id="45" name="Google Shape;45;p10"/>
          <p:cNvSpPr txBox="1"/>
          <p:nvPr>
            <p:ph type="title"/>
          </p:nvPr>
        </p:nvSpPr>
        <p:spPr>
          <a:xfrm>
            <a:off x="1142440" y="498574"/>
            <a:ext cx="7537858" cy="50074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0"/>
          <p:cNvSpPr/>
          <p:nvPr>
            <p:ph idx="2" type="pic"/>
          </p:nvPr>
        </p:nvSpPr>
        <p:spPr>
          <a:xfrm>
            <a:off x="7480664" y="1915886"/>
            <a:ext cx="3300547" cy="3249123"/>
          </a:xfrm>
          <a:prstGeom prst="rect">
            <a:avLst/>
          </a:prstGeom>
          <a:noFill/>
          <a:ln>
            <a:noFill/>
          </a:ln>
        </p:spPr>
      </p:sp>
      <p:sp>
        <p:nvSpPr>
          <p:cNvPr id="47" name="Google Shape;47;p10"/>
          <p:cNvSpPr txBox="1"/>
          <p:nvPr>
            <p:ph idx="1" type="body"/>
          </p:nvPr>
        </p:nvSpPr>
        <p:spPr>
          <a:xfrm>
            <a:off x="857206" y="1915886"/>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b="1" sz="18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 name="Google Shape;48;p10"/>
          <p:cNvSpPr txBox="1"/>
          <p:nvPr>
            <p:ph idx="10" type="dt"/>
          </p:nvPr>
        </p:nvSpPr>
        <p:spPr>
          <a:xfrm>
            <a:off x="838200" y="6356350"/>
            <a:ext cx="367284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pic>
        <p:nvPicPr>
          <p:cNvPr id="49" name="Google Shape;49;p10"/>
          <p:cNvPicPr preferRelativeResize="0"/>
          <p:nvPr/>
        </p:nvPicPr>
        <p:blipFill rotWithShape="1">
          <a:blip r:embed="rId2">
            <a:alphaModFix/>
          </a:blip>
          <a:srcRect b="0" l="0" r="0" t="0"/>
          <a:stretch/>
        </p:blipFill>
        <p:spPr>
          <a:xfrm>
            <a:off x="10494955" y="5643153"/>
            <a:ext cx="1286644" cy="993047"/>
          </a:xfrm>
          <a:prstGeom prst="rect">
            <a:avLst/>
          </a:prstGeom>
          <a:noFill/>
          <a:ln>
            <a:noFill/>
          </a:ln>
        </p:spPr>
      </p:pic>
      <p:pic>
        <p:nvPicPr>
          <p:cNvPr id="50" name="Google Shape;50;p10"/>
          <p:cNvPicPr preferRelativeResize="0"/>
          <p:nvPr/>
        </p:nvPicPr>
        <p:blipFill rotWithShape="1">
          <a:blip r:embed="rId3">
            <a:alphaModFix/>
          </a:blip>
          <a:srcRect b="0" l="0" r="0" t="0"/>
          <a:stretch/>
        </p:blipFill>
        <p:spPr>
          <a:xfrm flipH="1">
            <a:off x="543830" y="445229"/>
            <a:ext cx="487249" cy="46804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Рисунок с подписью">
  <p:cSld name="1_Рисунок с подписью">
    <p:spTree>
      <p:nvGrpSpPr>
        <p:cNvPr id="51" name="Shape 51"/>
        <p:cNvGrpSpPr/>
        <p:nvPr/>
      </p:nvGrpSpPr>
      <p:grpSpPr>
        <a:xfrm>
          <a:off x="0" y="0"/>
          <a:ext cx="0" cy="0"/>
          <a:chOff x="0" y="0"/>
          <a:chExt cx="0" cy="0"/>
        </a:xfrm>
      </p:grpSpPr>
      <p:sp>
        <p:nvSpPr>
          <p:cNvPr id="52" name="Google Shape;52;p11"/>
          <p:cNvSpPr txBox="1"/>
          <p:nvPr>
            <p:ph type="title"/>
          </p:nvPr>
        </p:nvSpPr>
        <p:spPr>
          <a:xfrm>
            <a:off x="1142440" y="498574"/>
            <a:ext cx="7537858" cy="50074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1"/>
          <p:cNvSpPr/>
          <p:nvPr>
            <p:ph idx="2" type="pic"/>
          </p:nvPr>
        </p:nvSpPr>
        <p:spPr>
          <a:xfrm>
            <a:off x="9347795" y="1384662"/>
            <a:ext cx="1999473" cy="1984377"/>
          </a:xfrm>
          <a:prstGeom prst="rect">
            <a:avLst/>
          </a:prstGeom>
          <a:noFill/>
          <a:ln>
            <a:noFill/>
          </a:ln>
        </p:spPr>
      </p:sp>
      <p:sp>
        <p:nvSpPr>
          <p:cNvPr id="54" name="Google Shape;54;p11"/>
          <p:cNvSpPr txBox="1"/>
          <p:nvPr>
            <p:ph idx="1" type="body"/>
          </p:nvPr>
        </p:nvSpPr>
        <p:spPr>
          <a:xfrm>
            <a:off x="857206" y="1663337"/>
            <a:ext cx="4341811" cy="406413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b="1" sz="18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5" name="Google Shape;55;p11"/>
          <p:cNvSpPr txBox="1"/>
          <p:nvPr>
            <p:ph idx="10" type="dt"/>
          </p:nvPr>
        </p:nvSpPr>
        <p:spPr>
          <a:xfrm>
            <a:off x="838200" y="6356350"/>
            <a:ext cx="367284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pic>
        <p:nvPicPr>
          <p:cNvPr id="56" name="Google Shape;56;p11"/>
          <p:cNvPicPr preferRelativeResize="0"/>
          <p:nvPr/>
        </p:nvPicPr>
        <p:blipFill rotWithShape="1">
          <a:blip r:embed="rId2">
            <a:alphaModFix/>
          </a:blip>
          <a:srcRect b="0" l="0" r="0" t="0"/>
          <a:stretch/>
        </p:blipFill>
        <p:spPr>
          <a:xfrm>
            <a:off x="10494955" y="5643153"/>
            <a:ext cx="1286644" cy="993047"/>
          </a:xfrm>
          <a:prstGeom prst="rect">
            <a:avLst/>
          </a:prstGeom>
          <a:noFill/>
          <a:ln>
            <a:noFill/>
          </a:ln>
        </p:spPr>
      </p:pic>
      <p:pic>
        <p:nvPicPr>
          <p:cNvPr id="57" name="Google Shape;57;p11"/>
          <p:cNvPicPr preferRelativeResize="0"/>
          <p:nvPr/>
        </p:nvPicPr>
        <p:blipFill rotWithShape="1">
          <a:blip r:embed="rId3">
            <a:alphaModFix/>
          </a:blip>
          <a:srcRect b="0" l="0" r="0" t="0"/>
          <a:stretch/>
        </p:blipFill>
        <p:spPr>
          <a:xfrm flipH="1">
            <a:off x="543830" y="445229"/>
            <a:ext cx="487249" cy="468041"/>
          </a:xfrm>
          <a:prstGeom prst="rect">
            <a:avLst/>
          </a:prstGeom>
          <a:noFill/>
          <a:ln>
            <a:noFill/>
          </a:ln>
        </p:spPr>
      </p:pic>
      <p:sp>
        <p:nvSpPr>
          <p:cNvPr id="58" name="Google Shape;58;p11"/>
          <p:cNvSpPr/>
          <p:nvPr>
            <p:ph idx="3" type="pic"/>
          </p:nvPr>
        </p:nvSpPr>
        <p:spPr>
          <a:xfrm>
            <a:off x="7166298" y="1384662"/>
            <a:ext cx="1999473" cy="1984377"/>
          </a:xfrm>
          <a:prstGeom prst="rect">
            <a:avLst/>
          </a:prstGeom>
          <a:noFill/>
          <a:ln>
            <a:noFill/>
          </a:ln>
        </p:spPr>
      </p:sp>
      <p:sp>
        <p:nvSpPr>
          <p:cNvPr id="59" name="Google Shape;59;p11"/>
          <p:cNvSpPr/>
          <p:nvPr>
            <p:ph idx="4" type="pic"/>
          </p:nvPr>
        </p:nvSpPr>
        <p:spPr>
          <a:xfrm>
            <a:off x="9339942" y="3553366"/>
            <a:ext cx="1999473" cy="1984377"/>
          </a:xfrm>
          <a:prstGeom prst="rect">
            <a:avLst/>
          </a:prstGeom>
          <a:noFill/>
          <a:ln>
            <a:noFill/>
          </a:ln>
        </p:spPr>
      </p:sp>
      <p:sp>
        <p:nvSpPr>
          <p:cNvPr id="60" name="Google Shape;60;p11"/>
          <p:cNvSpPr/>
          <p:nvPr>
            <p:ph idx="5" type="pic"/>
          </p:nvPr>
        </p:nvSpPr>
        <p:spPr>
          <a:xfrm>
            <a:off x="7158445" y="3553366"/>
            <a:ext cx="1999473" cy="1984377"/>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ользовательский макет">
  <p:cSld name="Пользовательский макет">
    <p:spTree>
      <p:nvGrpSpPr>
        <p:cNvPr id="61" name="Shape 61"/>
        <p:cNvGrpSpPr/>
        <p:nvPr/>
      </p:nvGrpSpPr>
      <p:grpSpPr>
        <a:xfrm>
          <a:off x="0" y="0"/>
          <a:ext cx="0" cy="0"/>
          <a:chOff x="0" y="0"/>
          <a:chExt cx="0" cy="0"/>
        </a:xfrm>
      </p:grpSpPr>
      <p:sp>
        <p:nvSpPr>
          <p:cNvPr id="62" name="Google Shape;62;p12"/>
          <p:cNvSpPr txBox="1"/>
          <p:nvPr>
            <p:ph type="title"/>
          </p:nvPr>
        </p:nvSpPr>
        <p:spPr>
          <a:xfrm>
            <a:off x="1031078" y="365126"/>
            <a:ext cx="10322721" cy="68861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63" name="Google Shape;63;p12"/>
          <p:cNvPicPr preferRelativeResize="0"/>
          <p:nvPr/>
        </p:nvPicPr>
        <p:blipFill rotWithShape="1">
          <a:blip r:embed="rId2">
            <a:alphaModFix/>
          </a:blip>
          <a:srcRect b="0" l="0" r="0" t="0"/>
          <a:stretch/>
        </p:blipFill>
        <p:spPr>
          <a:xfrm flipH="1">
            <a:off x="543830" y="445229"/>
            <a:ext cx="487249" cy="468041"/>
          </a:xfrm>
          <a:prstGeom prst="rect">
            <a:avLst/>
          </a:prstGeom>
          <a:noFill/>
          <a:ln>
            <a:noFill/>
          </a:ln>
        </p:spPr>
      </p:pic>
      <p:sp>
        <p:nvSpPr>
          <p:cNvPr id="64" name="Google Shape;64;p12"/>
          <p:cNvSpPr/>
          <p:nvPr>
            <p:ph idx="2" type="pic"/>
          </p:nvPr>
        </p:nvSpPr>
        <p:spPr>
          <a:xfrm>
            <a:off x="1029790" y="3127276"/>
            <a:ext cx="2875919" cy="2831111"/>
          </a:xfrm>
          <a:prstGeom prst="rect">
            <a:avLst/>
          </a:prstGeom>
          <a:noFill/>
          <a:ln>
            <a:noFill/>
          </a:ln>
        </p:spPr>
      </p:sp>
      <p:sp>
        <p:nvSpPr>
          <p:cNvPr id="65" name="Google Shape;65;p12"/>
          <p:cNvSpPr/>
          <p:nvPr>
            <p:ph idx="3" type="pic"/>
          </p:nvPr>
        </p:nvSpPr>
        <p:spPr>
          <a:xfrm>
            <a:off x="4525910" y="2720605"/>
            <a:ext cx="2875919" cy="2831111"/>
          </a:xfrm>
          <a:prstGeom prst="rect">
            <a:avLst/>
          </a:prstGeom>
          <a:noFill/>
          <a:ln>
            <a:noFill/>
          </a:ln>
        </p:spPr>
      </p:sp>
      <p:sp>
        <p:nvSpPr>
          <p:cNvPr id="66" name="Google Shape;66;p12"/>
          <p:cNvSpPr/>
          <p:nvPr>
            <p:ph idx="4" type="pic"/>
          </p:nvPr>
        </p:nvSpPr>
        <p:spPr>
          <a:xfrm>
            <a:off x="8022030" y="2132775"/>
            <a:ext cx="2875919" cy="2831111"/>
          </a:xfrm>
          <a:prstGeom prst="rect">
            <a:avLst/>
          </a:prstGeom>
          <a:noFill/>
          <a:ln>
            <a:noFill/>
          </a:ln>
        </p:spPr>
      </p:sp>
      <p:sp>
        <p:nvSpPr>
          <p:cNvPr id="67" name="Google Shape;67;p12"/>
          <p:cNvSpPr txBox="1"/>
          <p:nvPr>
            <p:ph idx="10" type="dt"/>
          </p:nvPr>
        </p:nvSpPr>
        <p:spPr>
          <a:xfrm>
            <a:off x="838200" y="6356350"/>
            <a:ext cx="367284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pic>
        <p:nvPicPr>
          <p:cNvPr id="68" name="Google Shape;68;p12"/>
          <p:cNvPicPr preferRelativeResize="0"/>
          <p:nvPr/>
        </p:nvPicPr>
        <p:blipFill rotWithShape="1">
          <a:blip r:embed="rId3">
            <a:alphaModFix/>
          </a:blip>
          <a:srcRect b="0" l="0" r="0" t="0"/>
          <a:stretch/>
        </p:blipFill>
        <p:spPr>
          <a:xfrm>
            <a:off x="10494955" y="5643153"/>
            <a:ext cx="1286644" cy="99304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Пользовательский макет">
  <p:cSld name="1_Пользовательский макет">
    <p:spTree>
      <p:nvGrpSpPr>
        <p:cNvPr id="69" name="Shape 69"/>
        <p:cNvGrpSpPr/>
        <p:nvPr/>
      </p:nvGrpSpPr>
      <p:grpSpPr>
        <a:xfrm>
          <a:off x="0" y="0"/>
          <a:ext cx="0" cy="0"/>
          <a:chOff x="0" y="0"/>
          <a:chExt cx="0" cy="0"/>
        </a:xfrm>
      </p:grpSpPr>
      <p:sp>
        <p:nvSpPr>
          <p:cNvPr id="70" name="Google Shape;70;p13"/>
          <p:cNvSpPr/>
          <p:nvPr>
            <p:ph idx="2" type="pic"/>
          </p:nvPr>
        </p:nvSpPr>
        <p:spPr>
          <a:xfrm>
            <a:off x="9866058" y="4638536"/>
            <a:ext cx="2325942" cy="2219464"/>
          </a:xfrm>
          <a:prstGeom prst="rect">
            <a:avLst/>
          </a:prstGeom>
          <a:noFill/>
          <a:ln>
            <a:noFill/>
          </a:ln>
        </p:spPr>
      </p:sp>
      <p:sp>
        <p:nvSpPr>
          <p:cNvPr id="71" name="Google Shape;71;p13"/>
          <p:cNvSpPr txBox="1"/>
          <p:nvPr>
            <p:ph type="title"/>
          </p:nvPr>
        </p:nvSpPr>
        <p:spPr>
          <a:xfrm>
            <a:off x="1031078" y="365126"/>
            <a:ext cx="10322721" cy="68861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72" name="Google Shape;72;p13"/>
          <p:cNvPicPr preferRelativeResize="0"/>
          <p:nvPr/>
        </p:nvPicPr>
        <p:blipFill rotWithShape="1">
          <a:blip r:embed="rId2">
            <a:alphaModFix/>
          </a:blip>
          <a:srcRect b="0" l="0" r="0" t="0"/>
          <a:stretch/>
        </p:blipFill>
        <p:spPr>
          <a:xfrm flipH="1">
            <a:off x="543830" y="445229"/>
            <a:ext cx="487249" cy="468041"/>
          </a:xfrm>
          <a:prstGeom prst="rect">
            <a:avLst/>
          </a:prstGeom>
          <a:noFill/>
          <a:ln>
            <a:noFill/>
          </a:ln>
        </p:spPr>
      </p:pic>
      <p:sp>
        <p:nvSpPr>
          <p:cNvPr id="73" name="Google Shape;73;p13"/>
          <p:cNvSpPr/>
          <p:nvPr>
            <p:ph idx="3" type="pic"/>
          </p:nvPr>
        </p:nvSpPr>
        <p:spPr>
          <a:xfrm>
            <a:off x="9866058" y="0"/>
            <a:ext cx="2325942" cy="2305382"/>
          </a:xfrm>
          <a:prstGeom prst="rect">
            <a:avLst/>
          </a:prstGeom>
          <a:noFill/>
          <a:ln>
            <a:noFill/>
          </a:ln>
        </p:spPr>
      </p:sp>
      <p:sp>
        <p:nvSpPr>
          <p:cNvPr id="74" name="Google Shape;74;p13"/>
          <p:cNvSpPr/>
          <p:nvPr>
            <p:ph idx="4" type="pic"/>
          </p:nvPr>
        </p:nvSpPr>
        <p:spPr>
          <a:xfrm>
            <a:off x="6823240" y="-13886"/>
            <a:ext cx="3042817" cy="6871886"/>
          </a:xfrm>
          <a:prstGeom prst="rect">
            <a:avLst/>
          </a:prstGeom>
          <a:noFill/>
          <a:ln>
            <a:noFill/>
          </a:ln>
        </p:spPr>
      </p:sp>
      <p:sp>
        <p:nvSpPr>
          <p:cNvPr id="75" name="Google Shape;75;p13"/>
          <p:cNvSpPr/>
          <p:nvPr>
            <p:ph idx="5" type="pic"/>
          </p:nvPr>
        </p:nvSpPr>
        <p:spPr>
          <a:xfrm>
            <a:off x="9866058" y="2319268"/>
            <a:ext cx="2325942" cy="2305382"/>
          </a:xfrm>
          <a:prstGeom prst="rect">
            <a:avLst/>
          </a:prstGeom>
          <a:noFill/>
          <a:ln>
            <a:noFill/>
          </a:ln>
        </p:spPr>
      </p:sp>
      <p:sp>
        <p:nvSpPr>
          <p:cNvPr id="76" name="Google Shape;76;p13"/>
          <p:cNvSpPr txBox="1"/>
          <p:nvPr>
            <p:ph idx="10" type="dt"/>
          </p:nvPr>
        </p:nvSpPr>
        <p:spPr>
          <a:xfrm>
            <a:off x="838200" y="6356350"/>
            <a:ext cx="367284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1000"/>
              <a:buFont typeface="Calibri"/>
              <a:buNone/>
              <a:defRPr b="0" i="0" sz="1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pic>
        <p:nvPicPr>
          <p:cNvPr id="77" name="Google Shape;77;p13"/>
          <p:cNvPicPr preferRelativeResize="0"/>
          <p:nvPr/>
        </p:nvPicPr>
        <p:blipFill rotWithShape="1">
          <a:blip r:embed="rId3">
            <a:alphaModFix/>
          </a:blip>
          <a:srcRect b="0" l="0" r="0" t="0"/>
          <a:stretch/>
        </p:blipFill>
        <p:spPr>
          <a:xfrm>
            <a:off x="10494955" y="5643153"/>
            <a:ext cx="1286644" cy="99304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
          <p:cNvSpPr txBox="1"/>
          <p:nvPr>
            <p:ph type="title"/>
          </p:nvPr>
        </p:nvSpPr>
        <p:spPr>
          <a:xfrm>
            <a:off x="1031078" y="365126"/>
            <a:ext cx="10322721" cy="68861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gif"/><Relationship Id="rId4" Type="http://schemas.openxmlformats.org/officeDocument/2006/relationships/image" Target="../media/image1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s://translated.turbopages.org/proxy_u/en-ru.ru.0eceeba5-61bd7441-262f45ad-74722d776562/https/en.wikipedia.org/wiki/List_of_cities_by_GDP_Per_Capita_(PP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1834056"/>
            <a:ext cx="9144000" cy="186257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Arial"/>
              <a:buNone/>
            </a:pPr>
            <a:r>
              <a:rPr lang="ru-RU"/>
              <a:t>Анализ графовой модели</a:t>
            </a:r>
            <a:endParaRPr/>
          </a:p>
        </p:txBody>
      </p:sp>
      <p:sp>
        <p:nvSpPr>
          <p:cNvPr id="89" name="Google Shape;89;p1"/>
          <p:cNvSpPr txBox="1"/>
          <p:nvPr>
            <p:ph idx="1" type="subTitle"/>
          </p:nvPr>
        </p:nvSpPr>
        <p:spPr>
          <a:xfrm>
            <a:off x="1524000" y="4813737"/>
            <a:ext cx="9144000" cy="53865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ru-RU"/>
              <a:t>Презентация Глеба, Марата и Мелании</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10800aae947_0_48"/>
          <p:cNvSpPr txBox="1"/>
          <p:nvPr>
            <p:ph type="title"/>
          </p:nvPr>
        </p:nvSpPr>
        <p:spPr>
          <a:xfrm>
            <a:off x="1031078" y="365126"/>
            <a:ext cx="10322700" cy="688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ru-RU"/>
              <a:t>Обход графа в ширину</a:t>
            </a:r>
            <a:endParaRPr/>
          </a:p>
        </p:txBody>
      </p:sp>
      <p:sp>
        <p:nvSpPr>
          <p:cNvPr id="158" name="Google Shape;158;g10800aae947_0_48"/>
          <p:cNvSpPr txBox="1"/>
          <p:nvPr>
            <p:ph idx="1" type="body"/>
          </p:nvPr>
        </p:nvSpPr>
        <p:spPr>
          <a:xfrm>
            <a:off x="838200" y="1138425"/>
            <a:ext cx="10515600" cy="5038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ru-RU" sz="1200">
                <a:solidFill>
                  <a:srgbClr val="333333"/>
                </a:solidFill>
                <a:highlight>
                  <a:srgbClr val="FFFFFF"/>
                </a:highlight>
              </a:rPr>
              <a:t>Исследовать два метода обхода граф (в глубину и в ширину). По шагам найти последовательность обхода вершин (2 балла)</a:t>
            </a:r>
            <a:endParaRPr/>
          </a:p>
        </p:txBody>
      </p:sp>
      <p:pic>
        <p:nvPicPr>
          <p:cNvPr id="159" name="Google Shape;159;g10800aae947_0_48"/>
          <p:cNvPicPr preferRelativeResize="0"/>
          <p:nvPr/>
        </p:nvPicPr>
        <p:blipFill rotWithShape="1">
          <a:blip r:embed="rId3">
            <a:alphaModFix/>
          </a:blip>
          <a:srcRect b="0" l="0" r="0" t="0"/>
          <a:stretch/>
        </p:blipFill>
        <p:spPr>
          <a:xfrm>
            <a:off x="1584163" y="1563625"/>
            <a:ext cx="9216523" cy="5184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09a879caf7_1_0"/>
          <p:cNvSpPr txBox="1"/>
          <p:nvPr>
            <p:ph type="title"/>
          </p:nvPr>
        </p:nvSpPr>
        <p:spPr>
          <a:xfrm>
            <a:off x="1031078" y="365126"/>
            <a:ext cx="10322700" cy="688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ru-RU"/>
              <a:t>Обход графа в глубину</a:t>
            </a:r>
            <a:endParaRPr/>
          </a:p>
        </p:txBody>
      </p:sp>
      <p:sp>
        <p:nvSpPr>
          <p:cNvPr id="166" name="Google Shape;166;g109a879caf7_1_0"/>
          <p:cNvSpPr/>
          <p:nvPr/>
        </p:nvSpPr>
        <p:spPr>
          <a:xfrm>
            <a:off x="2657475" y="1834675"/>
            <a:ext cx="7219949" cy="4061224"/>
          </a:xfrm>
          <a:prstGeom prst="rect">
            <a:avLst/>
          </a:prstGeom>
          <a:no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10800aae947_0_66"/>
          <p:cNvSpPr txBox="1"/>
          <p:nvPr>
            <p:ph type="title"/>
          </p:nvPr>
        </p:nvSpPr>
        <p:spPr>
          <a:xfrm>
            <a:off x="767450" y="365125"/>
            <a:ext cx="10907700" cy="9738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50000"/>
              <a:buNone/>
            </a:pPr>
            <a:r>
              <a:rPr lang="ru-RU"/>
              <a:t>Сравнение алгоритмов обхода в глубину и ширину</a:t>
            </a:r>
            <a:endParaRPr/>
          </a:p>
        </p:txBody>
      </p:sp>
      <p:sp>
        <p:nvSpPr>
          <p:cNvPr id="173" name="Google Shape;173;g10800aae947_0_6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ru-RU" sz="1200">
                <a:solidFill>
                  <a:srgbClr val="333333"/>
                </a:solidFill>
                <a:highlight>
                  <a:srgbClr val="FFFFFF"/>
                </a:highlight>
              </a:rPr>
              <a:t>В результате указать порядок обхода, количество шагов каждого алгоритма. Сделать сравнительный анализ алгоритмов (2 балла)</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10800aae947_0_72"/>
          <p:cNvSpPr txBox="1"/>
          <p:nvPr>
            <p:ph type="title"/>
          </p:nvPr>
        </p:nvSpPr>
        <p:spPr>
          <a:xfrm>
            <a:off x="1031078" y="365126"/>
            <a:ext cx="10322700" cy="688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ru-RU"/>
              <a:t>Задача китайского почтальона</a:t>
            </a:r>
            <a:endParaRPr/>
          </a:p>
        </p:txBody>
      </p:sp>
      <p:pic>
        <p:nvPicPr>
          <p:cNvPr id="180" name="Google Shape;180;g10800aae947_0_72"/>
          <p:cNvPicPr preferRelativeResize="0"/>
          <p:nvPr/>
        </p:nvPicPr>
        <p:blipFill rotWithShape="1">
          <a:blip r:embed="rId3">
            <a:alphaModFix/>
          </a:blip>
          <a:srcRect b="0" l="0" r="0" t="0"/>
          <a:stretch/>
        </p:blipFill>
        <p:spPr>
          <a:xfrm>
            <a:off x="1521175" y="1887873"/>
            <a:ext cx="8669265" cy="4351199"/>
          </a:xfrm>
          <a:prstGeom prst="rect">
            <a:avLst/>
          </a:prstGeom>
          <a:noFill/>
          <a:ln>
            <a:noFill/>
          </a:ln>
        </p:spPr>
      </p:pic>
      <p:cxnSp>
        <p:nvCxnSpPr>
          <p:cNvPr id="181" name="Google Shape;181;g10800aae947_0_72"/>
          <p:cNvCxnSpPr/>
          <p:nvPr/>
        </p:nvCxnSpPr>
        <p:spPr>
          <a:xfrm flipH="1">
            <a:off x="7737025" y="1616825"/>
            <a:ext cx="271200" cy="1041600"/>
          </a:xfrm>
          <a:prstGeom prst="straightConnector1">
            <a:avLst/>
          </a:prstGeom>
          <a:noFill/>
          <a:ln cap="flat" cmpd="sng" w="9525">
            <a:solidFill>
              <a:schemeClr val="dk2"/>
            </a:solidFill>
            <a:prstDash val="solid"/>
            <a:round/>
            <a:headEnd len="sm" w="sm" type="none"/>
            <a:tailEnd len="med" w="med" type="triangle"/>
          </a:ln>
        </p:spPr>
      </p:cxnSp>
      <p:cxnSp>
        <p:nvCxnSpPr>
          <p:cNvPr id="182" name="Google Shape;182;g10800aae947_0_72"/>
          <p:cNvCxnSpPr/>
          <p:nvPr/>
        </p:nvCxnSpPr>
        <p:spPr>
          <a:xfrm>
            <a:off x="9484000" y="1584275"/>
            <a:ext cx="195300" cy="998400"/>
          </a:xfrm>
          <a:prstGeom prst="straightConnector1">
            <a:avLst/>
          </a:prstGeom>
          <a:noFill/>
          <a:ln cap="flat" cmpd="sng" w="9525">
            <a:solidFill>
              <a:schemeClr val="dk2"/>
            </a:solidFill>
            <a:prstDash val="solid"/>
            <a:round/>
            <a:headEnd len="sm" w="sm" type="none"/>
            <a:tailEnd len="med" w="med" type="triangle"/>
          </a:ln>
        </p:spPr>
      </p:cxnSp>
      <p:cxnSp>
        <p:nvCxnSpPr>
          <p:cNvPr id="183" name="Google Shape;183;g10800aae947_0_72"/>
          <p:cNvCxnSpPr/>
          <p:nvPr/>
        </p:nvCxnSpPr>
        <p:spPr>
          <a:xfrm>
            <a:off x="3613475" y="1888125"/>
            <a:ext cx="282300" cy="770400"/>
          </a:xfrm>
          <a:prstGeom prst="straightConnector1">
            <a:avLst/>
          </a:prstGeom>
          <a:noFill/>
          <a:ln cap="flat" cmpd="sng" w="9525">
            <a:solidFill>
              <a:schemeClr val="dk2"/>
            </a:solidFill>
            <a:prstDash val="solid"/>
            <a:round/>
            <a:headEnd len="sm" w="sm" type="none"/>
            <a:tailEnd len="med" w="med" type="triangle"/>
          </a:ln>
        </p:spPr>
      </p:cxnSp>
      <p:cxnSp>
        <p:nvCxnSpPr>
          <p:cNvPr id="184" name="Google Shape;184;g10800aae947_0_72"/>
          <p:cNvCxnSpPr/>
          <p:nvPr/>
        </p:nvCxnSpPr>
        <p:spPr>
          <a:xfrm flipH="1">
            <a:off x="2658675" y="1898975"/>
            <a:ext cx="216900" cy="1074300"/>
          </a:xfrm>
          <a:prstGeom prst="straightConnector1">
            <a:avLst/>
          </a:prstGeom>
          <a:noFill/>
          <a:ln cap="flat" cmpd="sng" w="9525">
            <a:solidFill>
              <a:schemeClr val="dk2"/>
            </a:solidFill>
            <a:prstDash val="solid"/>
            <a:round/>
            <a:headEnd len="sm" w="sm" type="none"/>
            <a:tailEnd len="med" w="med" type="triangle"/>
          </a:ln>
        </p:spPr>
      </p:cxnSp>
      <p:cxnSp>
        <p:nvCxnSpPr>
          <p:cNvPr id="185" name="Google Shape;185;g10800aae947_0_72"/>
          <p:cNvCxnSpPr/>
          <p:nvPr/>
        </p:nvCxnSpPr>
        <p:spPr>
          <a:xfrm>
            <a:off x="1768750" y="3201125"/>
            <a:ext cx="423300" cy="228000"/>
          </a:xfrm>
          <a:prstGeom prst="straightConnector1">
            <a:avLst/>
          </a:prstGeom>
          <a:noFill/>
          <a:ln cap="flat" cmpd="sng" w="9525">
            <a:solidFill>
              <a:srgbClr val="CC0000"/>
            </a:solidFill>
            <a:prstDash val="solid"/>
            <a:round/>
            <a:headEnd len="sm" w="sm" type="none"/>
            <a:tailEnd len="sm" w="sm" type="none"/>
          </a:ln>
        </p:spPr>
      </p:cxnSp>
      <p:cxnSp>
        <p:nvCxnSpPr>
          <p:cNvPr id="186" name="Google Shape;186;g10800aae947_0_72"/>
          <p:cNvCxnSpPr/>
          <p:nvPr/>
        </p:nvCxnSpPr>
        <p:spPr>
          <a:xfrm>
            <a:off x="1833875" y="3526650"/>
            <a:ext cx="423300" cy="195300"/>
          </a:xfrm>
          <a:prstGeom prst="straightConnector1">
            <a:avLst/>
          </a:prstGeom>
          <a:noFill/>
          <a:ln cap="flat" cmpd="sng" w="9525">
            <a:solidFill>
              <a:srgbClr val="CC0000"/>
            </a:solidFill>
            <a:prstDash val="solid"/>
            <a:round/>
            <a:headEnd len="sm" w="sm" type="none"/>
            <a:tailEnd len="sm" w="sm" type="none"/>
          </a:ln>
        </p:spPr>
      </p:cxnSp>
      <p:sp>
        <p:nvSpPr>
          <p:cNvPr id="187" name="Google Shape;187;g10800aae947_0_72"/>
          <p:cNvSpPr txBox="1"/>
          <p:nvPr/>
        </p:nvSpPr>
        <p:spPr>
          <a:xfrm>
            <a:off x="2137700" y="1421500"/>
            <a:ext cx="625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Нечётные вершины</a:t>
            </a:r>
            <a:endParaRPr b="0" i="0" sz="1400" u="none" cap="none" strike="noStrike">
              <a:solidFill>
                <a:srgbClr val="000000"/>
              </a:solidFill>
              <a:latin typeface="Arial"/>
              <a:ea typeface="Arial"/>
              <a:cs typeface="Arial"/>
              <a:sym typeface="Arial"/>
            </a:endParaRPr>
          </a:p>
        </p:txBody>
      </p:sp>
      <p:sp>
        <p:nvSpPr>
          <p:cNvPr id="188" name="Google Shape;188;g10800aae947_0_72"/>
          <p:cNvSpPr txBox="1"/>
          <p:nvPr/>
        </p:nvSpPr>
        <p:spPr>
          <a:xfrm>
            <a:off x="7878000" y="1216625"/>
            <a:ext cx="625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Нечётные вершины</a:t>
            </a:r>
            <a:endParaRPr b="0" i="0" sz="1400" u="none" cap="none" strike="noStrike">
              <a:solidFill>
                <a:srgbClr val="000000"/>
              </a:solidFill>
              <a:latin typeface="Arial"/>
              <a:ea typeface="Arial"/>
              <a:cs typeface="Arial"/>
              <a:sym typeface="Arial"/>
            </a:endParaRPr>
          </a:p>
        </p:txBody>
      </p:sp>
      <p:sp>
        <p:nvSpPr>
          <p:cNvPr id="189" name="Google Shape;189;g10800aae947_0_72"/>
          <p:cNvSpPr txBox="1"/>
          <p:nvPr/>
        </p:nvSpPr>
        <p:spPr>
          <a:xfrm>
            <a:off x="151925" y="4808550"/>
            <a:ext cx="32337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Дорога между Чикаго и Сан-Франциско была закрыта для облегчения работы почтальона)</a:t>
            </a:r>
            <a:br>
              <a:rPr b="0" i="0" lang="ru-RU" sz="1400" u="none" cap="none" strike="noStrike">
                <a:solidFill>
                  <a:srgbClr val="000000"/>
                </a:solidFill>
                <a:latin typeface="Arial"/>
                <a:ea typeface="Arial"/>
                <a:cs typeface="Arial"/>
                <a:sym typeface="Arial"/>
              </a:rPr>
            </a:br>
            <a:r>
              <a:rPr b="0" i="0" lang="ru-RU" sz="1400" u="none" cap="none" strike="noStrike">
                <a:solidFill>
                  <a:srgbClr val="000000"/>
                </a:solidFill>
                <a:latin typeface="Arial"/>
                <a:ea typeface="Arial"/>
                <a:cs typeface="Arial"/>
                <a:sym typeface="Arial"/>
              </a:rPr>
              <a:t>*ему и так предстоит тяжёлый день*</a:t>
            </a:r>
            <a:endParaRPr b="0" i="0" sz="1400" u="none" cap="none" strike="noStrike">
              <a:solidFill>
                <a:srgbClr val="000000"/>
              </a:solidFill>
              <a:latin typeface="Arial"/>
              <a:ea typeface="Arial"/>
              <a:cs typeface="Arial"/>
              <a:sym typeface="Arial"/>
            </a:endParaRPr>
          </a:p>
        </p:txBody>
      </p:sp>
      <p:sp>
        <p:nvSpPr>
          <p:cNvPr id="190" name="Google Shape;190;g10800aae947_0_72"/>
          <p:cNvSpPr txBox="1"/>
          <p:nvPr/>
        </p:nvSpPr>
        <p:spPr>
          <a:xfrm>
            <a:off x="1521175" y="6239075"/>
            <a:ext cx="7887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Следовательно путь </a:t>
            </a:r>
            <a:r>
              <a:rPr lang="ru-RU"/>
              <a:t>почтальона </a:t>
            </a:r>
            <a:r>
              <a:rPr b="0" i="0" lang="ru-RU" sz="1400" u="none" cap="none" strike="noStrike">
                <a:solidFill>
                  <a:srgbClr val="000000"/>
                </a:solidFill>
                <a:latin typeface="Arial"/>
                <a:ea typeface="Arial"/>
                <a:cs typeface="Arial"/>
                <a:sym typeface="Arial"/>
              </a:rPr>
              <a:t>будет состоять из всех рёбер графа и из ребёр, которые составляют кратчайший путь между нечётными вершинами</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1098f85c356_0_13"/>
          <p:cNvSpPr txBox="1"/>
          <p:nvPr>
            <p:ph type="title"/>
          </p:nvPr>
        </p:nvSpPr>
        <p:spPr>
          <a:xfrm>
            <a:off x="586153" y="154151"/>
            <a:ext cx="10322700" cy="688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ru-RU"/>
              <a:t>Задача китайского почтальона</a:t>
            </a:r>
            <a:endParaRPr/>
          </a:p>
        </p:txBody>
      </p:sp>
      <p:sp>
        <p:nvSpPr>
          <p:cNvPr id="197" name="Google Shape;197;g1098f85c356_0_13"/>
          <p:cNvSpPr txBox="1"/>
          <p:nvPr>
            <p:ph idx="1" type="body"/>
          </p:nvPr>
        </p:nvSpPr>
        <p:spPr>
          <a:xfrm>
            <a:off x="586150" y="842650"/>
            <a:ext cx="10515600" cy="335100"/>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80000"/>
              </a:lnSpc>
              <a:spcBef>
                <a:spcPts val="1000"/>
              </a:spcBef>
              <a:spcAft>
                <a:spcPts val="0"/>
              </a:spcAft>
              <a:buSzPts val="1800"/>
              <a:buNone/>
            </a:pPr>
            <a:r>
              <a:rPr lang="ru-RU" sz="2000"/>
              <a:t>Нечётные вершины: 1, 2, 3, 6</a:t>
            </a:r>
            <a:endParaRPr sz="2000"/>
          </a:p>
        </p:txBody>
      </p:sp>
      <p:sp>
        <p:nvSpPr>
          <p:cNvPr id="198" name="Google Shape;198;g1098f85c356_0_13"/>
          <p:cNvSpPr txBox="1"/>
          <p:nvPr/>
        </p:nvSpPr>
        <p:spPr>
          <a:xfrm>
            <a:off x="151950" y="1303063"/>
            <a:ext cx="38739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Комбинация (1, 2) (3, 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1 – 2 = 1-2 = 10856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CC0000"/>
                </a:solidFill>
                <a:latin typeface="Arial"/>
                <a:ea typeface="Arial"/>
                <a:cs typeface="Arial"/>
                <a:sym typeface="Arial"/>
              </a:rPr>
              <a:t>1 – 2 = 1-10-2 = 14996</a:t>
            </a:r>
            <a:endParaRPr b="0" i="0" sz="1400" u="none" cap="none" strike="noStrike">
              <a:solidFill>
                <a:srgbClr val="CC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3 – 6 = 3-1-2-6 = 3938 + 10856 + 402 = 15196</a:t>
            </a:r>
            <a:endParaRPr b="0" i="0" sz="1400" u="none" cap="none" strike="noStrike">
              <a:solidFill>
                <a:srgbClr val="000000"/>
              </a:solidFill>
              <a:latin typeface="Arial"/>
              <a:ea typeface="Arial"/>
              <a:cs typeface="Arial"/>
              <a:sym typeface="Arial"/>
            </a:endParaRPr>
          </a:p>
        </p:txBody>
      </p:sp>
      <p:pic>
        <p:nvPicPr>
          <p:cNvPr id="199" name="Google Shape;199;g1098f85c356_0_13"/>
          <p:cNvPicPr preferRelativeResize="0"/>
          <p:nvPr/>
        </p:nvPicPr>
        <p:blipFill rotWithShape="1">
          <a:blip r:embed="rId3">
            <a:alphaModFix/>
          </a:blip>
          <a:srcRect b="0" l="0" r="0" t="0"/>
          <a:stretch/>
        </p:blipFill>
        <p:spPr>
          <a:xfrm>
            <a:off x="1867525" y="2679975"/>
            <a:ext cx="7759950" cy="3756375"/>
          </a:xfrm>
          <a:prstGeom prst="rect">
            <a:avLst/>
          </a:prstGeom>
          <a:noFill/>
          <a:ln>
            <a:noFill/>
          </a:ln>
        </p:spPr>
      </p:pic>
      <p:sp>
        <p:nvSpPr>
          <p:cNvPr id="200" name="Google Shape;200;g1098f85c356_0_13"/>
          <p:cNvSpPr txBox="1"/>
          <p:nvPr/>
        </p:nvSpPr>
        <p:spPr>
          <a:xfrm>
            <a:off x="4699300" y="1303063"/>
            <a:ext cx="2289300" cy="1046700"/>
          </a:xfrm>
          <a:prstGeom prst="rect">
            <a:avLst/>
          </a:prstGeom>
          <a:noFill/>
          <a:ln cap="flat" cmpd="sng" w="9525">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Комбинация (1, 3) (2, 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1 – 3 = 1-3 = 3938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CC0000"/>
                </a:solidFill>
                <a:latin typeface="Arial"/>
                <a:ea typeface="Arial"/>
                <a:cs typeface="Arial"/>
                <a:sym typeface="Arial"/>
              </a:rPr>
              <a:t>1 – 3 = 1-7-3 = 3950</a:t>
            </a:r>
            <a:endParaRPr b="0" i="0" sz="1400" u="none" cap="none" strike="noStrike">
              <a:solidFill>
                <a:srgbClr val="CC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2 – 6 = 2-6 = 402</a:t>
            </a:r>
            <a:endParaRPr b="0" i="0" sz="1400" u="none" cap="none" strike="noStrike">
              <a:solidFill>
                <a:srgbClr val="000000"/>
              </a:solidFill>
              <a:latin typeface="Arial"/>
              <a:ea typeface="Arial"/>
              <a:cs typeface="Arial"/>
              <a:sym typeface="Arial"/>
            </a:endParaRPr>
          </a:p>
        </p:txBody>
      </p:sp>
      <p:sp>
        <p:nvSpPr>
          <p:cNvPr id="201" name="Google Shape;201;g1098f85c356_0_13"/>
          <p:cNvSpPr txBox="1"/>
          <p:nvPr/>
        </p:nvSpPr>
        <p:spPr>
          <a:xfrm>
            <a:off x="7662050" y="1303063"/>
            <a:ext cx="3873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Комбинация (1, 6) (2, 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1 – 6 = 1-2-6 = 11258</a:t>
            </a:r>
            <a:endParaRPr b="0" i="0" sz="1400" u="none" cap="none" strike="noStrike">
              <a:solidFill>
                <a:srgbClr val="CC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2 – 3 = 2-1-3 = 3938 + 10856 = 14794</a:t>
            </a:r>
            <a:endParaRPr b="0" i="0" sz="1400" u="none" cap="none" strike="noStrike">
              <a:solidFill>
                <a:srgbClr val="000000"/>
              </a:solidFill>
              <a:latin typeface="Arial"/>
              <a:ea typeface="Arial"/>
              <a:cs typeface="Arial"/>
              <a:sym typeface="Arial"/>
            </a:endParaRPr>
          </a:p>
        </p:txBody>
      </p:sp>
      <p:sp>
        <p:nvSpPr>
          <p:cNvPr id="202" name="Google Shape;202;g1098f85c356_0_13"/>
          <p:cNvSpPr txBox="1"/>
          <p:nvPr/>
        </p:nvSpPr>
        <p:spPr>
          <a:xfrm>
            <a:off x="3808800" y="2349775"/>
            <a:ext cx="4221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6AA84F"/>
                </a:solidFill>
                <a:latin typeface="Arial"/>
                <a:ea typeface="Arial"/>
                <a:cs typeface="Arial"/>
                <a:sym typeface="Arial"/>
              </a:rPr>
              <a:t>Кратчайшие пути между нечётными вершинами</a:t>
            </a:r>
            <a:endParaRPr b="0" i="0" sz="1400" u="none" cap="none" strike="noStrike">
              <a:solidFill>
                <a:srgbClr val="6AA84F"/>
              </a:solidFill>
              <a:latin typeface="Arial"/>
              <a:ea typeface="Arial"/>
              <a:cs typeface="Arial"/>
              <a:sym typeface="Arial"/>
            </a:endParaRPr>
          </a:p>
        </p:txBody>
      </p:sp>
      <p:sp>
        <p:nvSpPr>
          <p:cNvPr id="203" name="Google Shape;203;g1098f85c356_0_13"/>
          <p:cNvSpPr txBox="1"/>
          <p:nvPr/>
        </p:nvSpPr>
        <p:spPr>
          <a:xfrm>
            <a:off x="1732450" y="6436350"/>
            <a:ext cx="803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Полученный маршрут: 1-11-</a:t>
            </a:r>
            <a:r>
              <a:rPr b="0" i="0" lang="ru-RU" sz="1400" u="none" cap="none" strike="noStrike">
                <a:solidFill>
                  <a:srgbClr val="6AA84F"/>
                </a:solidFill>
                <a:latin typeface="Arial"/>
                <a:ea typeface="Arial"/>
                <a:cs typeface="Arial"/>
                <a:sym typeface="Arial"/>
              </a:rPr>
              <a:t>3-1</a:t>
            </a:r>
            <a:r>
              <a:rPr b="0" i="0" lang="ru-RU" sz="1400" u="none" cap="none" strike="noStrike">
                <a:solidFill>
                  <a:srgbClr val="000000"/>
                </a:solidFill>
                <a:latin typeface="Arial"/>
                <a:ea typeface="Arial"/>
                <a:cs typeface="Arial"/>
                <a:sym typeface="Arial"/>
              </a:rPr>
              <a:t>-7-</a:t>
            </a:r>
            <a:r>
              <a:rPr b="0" i="0" lang="ru-RU" sz="1400" u="none" cap="none" strike="noStrike">
                <a:solidFill>
                  <a:srgbClr val="6AA84F"/>
                </a:solidFill>
                <a:latin typeface="Arial"/>
                <a:ea typeface="Arial"/>
                <a:cs typeface="Arial"/>
                <a:sym typeface="Arial"/>
              </a:rPr>
              <a:t>3-1</a:t>
            </a:r>
            <a:r>
              <a:rPr b="0" i="0" lang="ru-RU" sz="1400" u="none" cap="none" strike="noStrike">
                <a:solidFill>
                  <a:srgbClr val="000000"/>
                </a:solidFill>
                <a:latin typeface="Arial"/>
                <a:ea typeface="Arial"/>
                <a:cs typeface="Arial"/>
                <a:sym typeface="Arial"/>
              </a:rPr>
              <a:t>-10-5-1-8-5-4-8-9-5-2-4-10-</a:t>
            </a:r>
            <a:r>
              <a:rPr b="0" i="0" lang="ru-RU" sz="1400" u="none" cap="none" strike="noStrike">
                <a:solidFill>
                  <a:srgbClr val="6AA84F"/>
                </a:solidFill>
                <a:latin typeface="Arial"/>
                <a:ea typeface="Arial"/>
                <a:cs typeface="Arial"/>
                <a:sym typeface="Arial"/>
              </a:rPr>
              <a:t>2-6-2</a:t>
            </a:r>
            <a:r>
              <a:rPr b="0" i="0" lang="ru-RU" sz="1400" u="none" cap="none" strike="noStrike">
                <a:solidFill>
                  <a:srgbClr val="000000"/>
                </a:solidFill>
                <a:latin typeface="Arial"/>
                <a:ea typeface="Arial"/>
                <a:cs typeface="Arial"/>
                <a:sym typeface="Arial"/>
              </a:rPr>
              <a:t>-9-1-4-9-10-8-2-1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09a879caf7_1_13"/>
          <p:cNvSpPr txBox="1"/>
          <p:nvPr>
            <p:ph type="title"/>
          </p:nvPr>
        </p:nvSpPr>
        <p:spPr>
          <a:xfrm>
            <a:off x="838203" y="166801"/>
            <a:ext cx="10322700" cy="688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ru-RU"/>
              <a:t>Задача коммивояжёра</a:t>
            </a:r>
            <a:endParaRPr/>
          </a:p>
        </p:txBody>
      </p:sp>
      <p:sp>
        <p:nvSpPr>
          <p:cNvPr id="210" name="Google Shape;210;g109a879caf7_1_13"/>
          <p:cNvSpPr txBox="1"/>
          <p:nvPr/>
        </p:nvSpPr>
        <p:spPr>
          <a:xfrm>
            <a:off x="3817800" y="781675"/>
            <a:ext cx="4363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ru-RU" sz="1700" u="none" cap="none" strike="noStrike">
                <a:solidFill>
                  <a:srgbClr val="000000"/>
                </a:solidFill>
                <a:latin typeface="Arial"/>
                <a:ea typeface="Arial"/>
                <a:cs typeface="Arial"/>
                <a:sym typeface="Arial"/>
              </a:rPr>
              <a:t>Нижняя граница - удаление вершины</a:t>
            </a:r>
            <a:endParaRPr b="1" i="0" sz="1700" u="none" cap="none" strike="noStrike">
              <a:solidFill>
                <a:srgbClr val="000000"/>
              </a:solidFill>
              <a:latin typeface="Arial"/>
              <a:ea typeface="Arial"/>
              <a:cs typeface="Arial"/>
              <a:sym typeface="Arial"/>
            </a:endParaRPr>
          </a:p>
        </p:txBody>
      </p:sp>
      <p:sp>
        <p:nvSpPr>
          <p:cNvPr id="211" name="Google Shape;211;g109a879caf7_1_13"/>
          <p:cNvSpPr txBox="1"/>
          <p:nvPr/>
        </p:nvSpPr>
        <p:spPr>
          <a:xfrm>
            <a:off x="787550" y="1301700"/>
            <a:ext cx="19959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Вершина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22001</a:t>
            </a:r>
            <a:endParaRPr b="0" i="0" sz="1400" u="none" cap="none" strike="noStrike">
              <a:solidFill>
                <a:srgbClr val="000000"/>
              </a:solidFill>
              <a:latin typeface="Arial"/>
              <a:ea typeface="Arial"/>
              <a:cs typeface="Arial"/>
              <a:sym typeface="Arial"/>
            </a:endParaRPr>
          </a:p>
        </p:txBody>
      </p:sp>
      <p:sp>
        <p:nvSpPr>
          <p:cNvPr id="212" name="Google Shape;212;g109a879caf7_1_13"/>
          <p:cNvSpPr txBox="1"/>
          <p:nvPr/>
        </p:nvSpPr>
        <p:spPr>
          <a:xfrm>
            <a:off x="2689899" y="1301703"/>
            <a:ext cx="19959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Вершина 10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21185</a:t>
            </a:r>
            <a:endParaRPr b="0" i="0" sz="1400" u="none" cap="none" strike="noStrike">
              <a:solidFill>
                <a:srgbClr val="000000"/>
              </a:solidFill>
              <a:latin typeface="Arial"/>
              <a:ea typeface="Arial"/>
              <a:cs typeface="Arial"/>
              <a:sym typeface="Arial"/>
            </a:endParaRPr>
          </a:p>
        </p:txBody>
      </p:sp>
      <p:sp>
        <p:nvSpPr>
          <p:cNvPr id="213" name="Google Shape;213;g109a879caf7_1_13"/>
          <p:cNvSpPr txBox="1"/>
          <p:nvPr/>
        </p:nvSpPr>
        <p:spPr>
          <a:xfrm>
            <a:off x="2783443" y="4001903"/>
            <a:ext cx="19959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Вершина 8</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18932</a:t>
            </a:r>
            <a:endParaRPr b="0" i="0" sz="1400" u="none" cap="none" strike="noStrike">
              <a:solidFill>
                <a:srgbClr val="000000"/>
              </a:solidFill>
              <a:latin typeface="Arial"/>
              <a:ea typeface="Arial"/>
              <a:cs typeface="Arial"/>
              <a:sym typeface="Arial"/>
            </a:endParaRPr>
          </a:p>
        </p:txBody>
      </p:sp>
      <p:sp>
        <p:nvSpPr>
          <p:cNvPr id="214" name="Google Shape;214;g109a879caf7_1_13"/>
          <p:cNvSpPr txBox="1"/>
          <p:nvPr/>
        </p:nvSpPr>
        <p:spPr>
          <a:xfrm>
            <a:off x="787550" y="4001903"/>
            <a:ext cx="19959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Вершина 5</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20607</a:t>
            </a:r>
            <a:endParaRPr b="0" i="0" sz="1400" u="none" cap="none" strike="noStrike">
              <a:solidFill>
                <a:srgbClr val="000000"/>
              </a:solidFill>
              <a:latin typeface="Arial"/>
              <a:ea typeface="Arial"/>
              <a:cs typeface="Arial"/>
              <a:sym typeface="Arial"/>
            </a:endParaRPr>
          </a:p>
        </p:txBody>
      </p:sp>
      <p:sp>
        <p:nvSpPr>
          <p:cNvPr id="215" name="Google Shape;215;g109a879caf7_1_13"/>
          <p:cNvSpPr txBox="1"/>
          <p:nvPr/>
        </p:nvSpPr>
        <p:spPr>
          <a:xfrm>
            <a:off x="6298149" y="1338925"/>
            <a:ext cx="19959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Вершин</a:t>
            </a:r>
            <a:r>
              <a:rPr lang="ru-RU"/>
              <a:t>ы 2 и</a:t>
            </a:r>
            <a:r>
              <a:rPr b="0" i="0" lang="ru-RU" sz="1400" u="none" cap="none" strike="noStrike">
                <a:solidFill>
                  <a:srgbClr val="000000"/>
                </a:solidFill>
                <a:latin typeface="Arial"/>
                <a:ea typeface="Arial"/>
                <a:cs typeface="Arial"/>
                <a:sym typeface="Arial"/>
              </a:rPr>
              <a:t> 4</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Arial"/>
                <a:ea typeface="Arial"/>
                <a:cs typeface="Arial"/>
                <a:sym typeface="Arial"/>
              </a:rPr>
              <a:t>23915</a:t>
            </a:r>
            <a:endParaRPr b="0" i="0" sz="1400" u="none" cap="none" strike="noStrike">
              <a:solidFill>
                <a:srgbClr val="000000"/>
              </a:solidFill>
              <a:latin typeface="Arial"/>
              <a:ea typeface="Arial"/>
              <a:cs typeface="Arial"/>
              <a:sym typeface="Arial"/>
            </a:endParaRPr>
          </a:p>
        </p:txBody>
      </p:sp>
      <p:pic>
        <p:nvPicPr>
          <p:cNvPr id="216" name="Google Shape;216;g109a879caf7_1_13"/>
          <p:cNvPicPr preferRelativeResize="0"/>
          <p:nvPr/>
        </p:nvPicPr>
        <p:blipFill>
          <a:blip r:embed="rId3">
            <a:alphaModFix/>
          </a:blip>
          <a:stretch>
            <a:fillRect/>
          </a:stretch>
        </p:blipFill>
        <p:spPr>
          <a:xfrm>
            <a:off x="926250" y="1971550"/>
            <a:ext cx="1706947" cy="1932204"/>
          </a:xfrm>
          <a:prstGeom prst="rect">
            <a:avLst/>
          </a:prstGeom>
          <a:noFill/>
          <a:ln>
            <a:noFill/>
          </a:ln>
        </p:spPr>
      </p:pic>
      <p:pic>
        <p:nvPicPr>
          <p:cNvPr id="217" name="Google Shape;217;g109a879caf7_1_13"/>
          <p:cNvPicPr preferRelativeResize="0"/>
          <p:nvPr/>
        </p:nvPicPr>
        <p:blipFill>
          <a:blip r:embed="rId4">
            <a:alphaModFix/>
          </a:blip>
          <a:stretch>
            <a:fillRect/>
          </a:stretch>
        </p:blipFill>
        <p:spPr>
          <a:xfrm>
            <a:off x="2922150" y="1938184"/>
            <a:ext cx="1707001" cy="1965567"/>
          </a:xfrm>
          <a:prstGeom prst="rect">
            <a:avLst/>
          </a:prstGeom>
          <a:noFill/>
          <a:ln>
            <a:noFill/>
          </a:ln>
        </p:spPr>
      </p:pic>
      <p:pic>
        <p:nvPicPr>
          <p:cNvPr id="218" name="Google Shape;218;g109a879caf7_1_13"/>
          <p:cNvPicPr preferRelativeResize="0"/>
          <p:nvPr/>
        </p:nvPicPr>
        <p:blipFill>
          <a:blip r:embed="rId5">
            <a:alphaModFix/>
          </a:blip>
          <a:stretch>
            <a:fillRect/>
          </a:stretch>
        </p:blipFill>
        <p:spPr>
          <a:xfrm>
            <a:off x="787550" y="4519350"/>
            <a:ext cx="1855556" cy="2119075"/>
          </a:xfrm>
          <a:prstGeom prst="rect">
            <a:avLst/>
          </a:prstGeom>
          <a:noFill/>
          <a:ln>
            <a:noFill/>
          </a:ln>
        </p:spPr>
      </p:pic>
      <p:pic>
        <p:nvPicPr>
          <p:cNvPr id="219" name="Google Shape;219;g109a879caf7_1_13"/>
          <p:cNvPicPr preferRelativeResize="0"/>
          <p:nvPr/>
        </p:nvPicPr>
        <p:blipFill>
          <a:blip r:embed="rId6">
            <a:alphaModFix/>
          </a:blip>
          <a:stretch>
            <a:fillRect/>
          </a:stretch>
        </p:blipFill>
        <p:spPr>
          <a:xfrm>
            <a:off x="2838500" y="4519350"/>
            <a:ext cx="1894025" cy="2119075"/>
          </a:xfrm>
          <a:prstGeom prst="rect">
            <a:avLst/>
          </a:prstGeom>
          <a:noFill/>
          <a:ln>
            <a:noFill/>
          </a:ln>
        </p:spPr>
      </p:pic>
      <p:pic>
        <p:nvPicPr>
          <p:cNvPr id="220" name="Google Shape;220;g109a879caf7_1_13"/>
          <p:cNvPicPr preferRelativeResize="0"/>
          <p:nvPr/>
        </p:nvPicPr>
        <p:blipFill>
          <a:blip r:embed="rId7">
            <a:alphaModFix/>
          </a:blip>
          <a:stretch>
            <a:fillRect/>
          </a:stretch>
        </p:blipFill>
        <p:spPr>
          <a:xfrm>
            <a:off x="5480880" y="1991750"/>
            <a:ext cx="4022939" cy="4635901"/>
          </a:xfrm>
          <a:prstGeom prst="rect">
            <a:avLst/>
          </a:prstGeom>
          <a:noFill/>
          <a:ln>
            <a:noFill/>
          </a:ln>
        </p:spPr>
      </p:pic>
      <p:cxnSp>
        <p:nvCxnSpPr>
          <p:cNvPr id="221" name="Google Shape;221;g109a879caf7_1_13"/>
          <p:cNvCxnSpPr>
            <a:stCxn id="220" idx="3"/>
          </p:cNvCxnSpPr>
          <p:nvPr/>
        </p:nvCxnSpPr>
        <p:spPr>
          <a:xfrm>
            <a:off x="9503819" y="4309700"/>
            <a:ext cx="384600" cy="0"/>
          </a:xfrm>
          <a:prstGeom prst="straightConnector1">
            <a:avLst/>
          </a:prstGeom>
          <a:noFill/>
          <a:ln cap="flat" cmpd="sng" w="9525">
            <a:solidFill>
              <a:schemeClr val="dk2"/>
            </a:solidFill>
            <a:prstDash val="solid"/>
            <a:round/>
            <a:headEnd len="med" w="med" type="none"/>
            <a:tailEnd len="med" w="med" type="triangle"/>
          </a:ln>
        </p:spPr>
      </p:cxnSp>
      <p:sp>
        <p:nvSpPr>
          <p:cNvPr id="222" name="Google Shape;222;g109a879caf7_1_13"/>
          <p:cNvSpPr txBox="1"/>
          <p:nvPr/>
        </p:nvSpPr>
        <p:spPr>
          <a:xfrm>
            <a:off x="9908200" y="4001900"/>
            <a:ext cx="1995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RU" sz="1600"/>
              <a:t>Нижняя граница:</a:t>
            </a:r>
            <a:endParaRPr b="1" sz="1600"/>
          </a:p>
          <a:p>
            <a:pPr indent="0" lvl="0" marL="0" rtl="0" algn="ctr">
              <a:spcBef>
                <a:spcPts val="0"/>
              </a:spcBef>
              <a:spcAft>
                <a:spcPts val="0"/>
              </a:spcAft>
              <a:buClr>
                <a:schemeClr val="dk1"/>
              </a:buClr>
              <a:buSzPts val="1400"/>
              <a:buFont typeface="Arial"/>
              <a:buNone/>
            </a:pPr>
            <a:r>
              <a:rPr lang="ru-RU" sz="2000">
                <a:solidFill>
                  <a:schemeClr val="dk1"/>
                </a:solidFill>
              </a:rPr>
              <a:t>23915</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0800aae947_0_90"/>
          <p:cNvSpPr txBox="1"/>
          <p:nvPr>
            <p:ph type="title"/>
          </p:nvPr>
        </p:nvSpPr>
        <p:spPr>
          <a:xfrm>
            <a:off x="1031078" y="230176"/>
            <a:ext cx="10322700" cy="688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ru-RU"/>
              <a:t>Задача коммивояжёра</a:t>
            </a:r>
            <a:endParaRPr/>
          </a:p>
        </p:txBody>
      </p:sp>
      <p:pic>
        <p:nvPicPr>
          <p:cNvPr id="229" name="Google Shape;229;g10800aae947_0_90"/>
          <p:cNvPicPr preferRelativeResize="0"/>
          <p:nvPr/>
        </p:nvPicPr>
        <p:blipFill rotWithShape="1">
          <a:blip r:embed="rId3">
            <a:alphaModFix/>
          </a:blip>
          <a:srcRect b="0" l="0" r="0" t="0"/>
          <a:stretch/>
        </p:blipFill>
        <p:spPr>
          <a:xfrm>
            <a:off x="507775" y="1476600"/>
            <a:ext cx="4375025" cy="4996524"/>
          </a:xfrm>
          <a:prstGeom prst="rect">
            <a:avLst/>
          </a:prstGeom>
          <a:noFill/>
          <a:ln>
            <a:noFill/>
          </a:ln>
        </p:spPr>
      </p:pic>
      <p:sp>
        <p:nvSpPr>
          <p:cNvPr id="230" name="Google Shape;230;g10800aae947_0_90"/>
          <p:cNvSpPr txBox="1"/>
          <p:nvPr/>
        </p:nvSpPr>
        <p:spPr>
          <a:xfrm>
            <a:off x="3164225" y="799200"/>
            <a:ext cx="60564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1" i="0" lang="ru-RU" sz="1700" u="none" cap="none" strike="noStrike">
                <a:solidFill>
                  <a:srgbClr val="000000"/>
                </a:solidFill>
                <a:latin typeface="Arial"/>
                <a:ea typeface="Arial"/>
                <a:cs typeface="Arial"/>
                <a:sym typeface="Arial"/>
              </a:rPr>
              <a:t>Верхняя граница - алгоритм ближайшего соседа</a:t>
            </a:r>
            <a:endParaRPr b="1" i="0" sz="1700" u="none" cap="none" strike="noStrike">
              <a:solidFill>
                <a:srgbClr val="000000"/>
              </a:solidFill>
              <a:latin typeface="Arial"/>
              <a:ea typeface="Arial"/>
              <a:cs typeface="Arial"/>
              <a:sym typeface="Arial"/>
            </a:endParaRPr>
          </a:p>
        </p:txBody>
      </p:sp>
      <p:sp>
        <p:nvSpPr>
          <p:cNvPr id="231" name="Google Shape;231;g10800aae947_0_90"/>
          <p:cNvSpPr txBox="1"/>
          <p:nvPr/>
        </p:nvSpPr>
        <p:spPr>
          <a:xfrm>
            <a:off x="5242775" y="1952950"/>
            <a:ext cx="3308400" cy="2670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0" i="0" lang="ru-RU" sz="1900" u="none" cap="none" strike="noStrike">
                <a:solidFill>
                  <a:srgbClr val="000000"/>
                </a:solidFill>
                <a:latin typeface="Arial"/>
                <a:ea typeface="Arial"/>
                <a:cs typeface="Arial"/>
                <a:sym typeface="Arial"/>
              </a:rPr>
              <a:t>5-8-10-4-2-1-5    = 27301</a:t>
            </a:r>
            <a:endParaRPr b="0" i="0" sz="19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0" i="0" lang="ru-RU" sz="1900" u="none" cap="none" strike="noStrike">
                <a:solidFill>
                  <a:srgbClr val="000000"/>
                </a:solidFill>
                <a:latin typeface="Arial"/>
                <a:ea typeface="Arial"/>
                <a:cs typeface="Arial"/>
                <a:sym typeface="Arial"/>
              </a:rPr>
              <a:t>8-5-10-4-2-1-8    = </a:t>
            </a:r>
            <a:r>
              <a:rPr b="0" i="0" lang="ru-RU" sz="1900" u="none" cap="none" strike="noStrike">
                <a:solidFill>
                  <a:srgbClr val="6AA84F"/>
                </a:solidFill>
                <a:latin typeface="Arial"/>
                <a:ea typeface="Arial"/>
                <a:cs typeface="Arial"/>
                <a:sym typeface="Arial"/>
              </a:rPr>
              <a:t>27020</a:t>
            </a:r>
            <a:endParaRPr b="0" i="0" sz="1900" u="none" cap="none" strike="noStrike">
              <a:solidFill>
                <a:srgbClr val="6AA84F"/>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0" i="0" lang="ru-RU" sz="1900" u="none" cap="none" strike="noStrike">
                <a:solidFill>
                  <a:srgbClr val="000000"/>
                </a:solidFill>
                <a:latin typeface="Arial"/>
                <a:ea typeface="Arial"/>
                <a:cs typeface="Arial"/>
                <a:sym typeface="Arial"/>
              </a:rPr>
              <a:t>4-2-10-5-8-1-4    = 28094</a:t>
            </a:r>
            <a:endParaRPr b="0" i="0" sz="19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0" i="0" lang="ru-RU" sz="1900" u="none" cap="none" strike="noStrike">
                <a:solidFill>
                  <a:srgbClr val="000000"/>
                </a:solidFill>
                <a:latin typeface="Arial"/>
                <a:ea typeface="Arial"/>
                <a:cs typeface="Arial"/>
                <a:sym typeface="Arial"/>
              </a:rPr>
              <a:t>2-4-10-5-8-1-2    = </a:t>
            </a:r>
            <a:r>
              <a:rPr b="0" i="0" lang="ru-RU" sz="1900" u="none" cap="none" strike="noStrike">
                <a:solidFill>
                  <a:srgbClr val="6AA84F"/>
                </a:solidFill>
                <a:latin typeface="Arial"/>
                <a:ea typeface="Arial"/>
                <a:cs typeface="Arial"/>
                <a:sym typeface="Arial"/>
              </a:rPr>
              <a:t>27020</a:t>
            </a:r>
            <a:endParaRPr b="0" i="0" sz="1900" u="none" cap="none" strike="noStrike">
              <a:solidFill>
                <a:srgbClr val="6AA84F"/>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0" i="0" lang="ru-RU" sz="1900" u="none" cap="none" strike="noStrike">
                <a:solidFill>
                  <a:srgbClr val="000000"/>
                </a:solidFill>
                <a:latin typeface="Arial"/>
                <a:ea typeface="Arial"/>
                <a:cs typeface="Arial"/>
                <a:sym typeface="Arial"/>
              </a:rPr>
              <a:t>10-5-8-1-2-4-10  = </a:t>
            </a:r>
            <a:r>
              <a:rPr b="0" i="0" lang="ru-RU" sz="1900" u="none" cap="none" strike="noStrike">
                <a:solidFill>
                  <a:srgbClr val="6AA84F"/>
                </a:solidFill>
                <a:latin typeface="Arial"/>
                <a:ea typeface="Arial"/>
                <a:cs typeface="Arial"/>
                <a:sym typeface="Arial"/>
              </a:rPr>
              <a:t>27020</a:t>
            </a:r>
            <a:endParaRPr b="0" i="0" sz="1900" u="none" cap="none" strike="noStrike">
              <a:solidFill>
                <a:srgbClr val="6AA84F"/>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0" i="0" lang="ru-RU" sz="1900" u="none" cap="none" strike="noStrike">
                <a:solidFill>
                  <a:srgbClr val="000000"/>
                </a:solidFill>
                <a:latin typeface="Arial"/>
                <a:ea typeface="Arial"/>
                <a:cs typeface="Arial"/>
                <a:sym typeface="Arial"/>
              </a:rPr>
              <a:t>1-8-5-10-4-2-1    = </a:t>
            </a:r>
            <a:r>
              <a:rPr b="0" i="0" lang="ru-RU" sz="1900" u="none" cap="none" strike="noStrike">
                <a:solidFill>
                  <a:srgbClr val="6AA84F"/>
                </a:solidFill>
                <a:latin typeface="Arial"/>
                <a:ea typeface="Arial"/>
                <a:cs typeface="Arial"/>
                <a:sym typeface="Arial"/>
              </a:rPr>
              <a:t>27020</a:t>
            </a:r>
            <a:endParaRPr b="0" i="0" sz="1900" u="none" cap="none" strike="noStrike">
              <a:solidFill>
                <a:srgbClr val="6AA84F"/>
              </a:solidFill>
              <a:latin typeface="Arial"/>
              <a:ea typeface="Arial"/>
              <a:cs typeface="Arial"/>
              <a:sym typeface="Arial"/>
            </a:endParaRPr>
          </a:p>
        </p:txBody>
      </p:sp>
      <p:cxnSp>
        <p:nvCxnSpPr>
          <p:cNvPr id="232" name="Google Shape;232;g10800aae947_0_90"/>
          <p:cNvCxnSpPr>
            <a:stCxn id="231" idx="3"/>
          </p:cNvCxnSpPr>
          <p:nvPr/>
        </p:nvCxnSpPr>
        <p:spPr>
          <a:xfrm>
            <a:off x="8551175" y="3288250"/>
            <a:ext cx="545100" cy="0"/>
          </a:xfrm>
          <a:prstGeom prst="straightConnector1">
            <a:avLst/>
          </a:prstGeom>
          <a:noFill/>
          <a:ln cap="flat" cmpd="sng" w="9525">
            <a:solidFill>
              <a:schemeClr val="dk2"/>
            </a:solidFill>
            <a:prstDash val="solid"/>
            <a:round/>
            <a:headEnd len="sm" w="sm" type="none"/>
            <a:tailEnd len="med" w="med" type="triangle"/>
          </a:ln>
        </p:spPr>
      </p:cxnSp>
      <p:sp>
        <p:nvSpPr>
          <p:cNvPr id="233" name="Google Shape;233;g10800aae947_0_90"/>
          <p:cNvSpPr txBox="1"/>
          <p:nvPr/>
        </p:nvSpPr>
        <p:spPr>
          <a:xfrm>
            <a:off x="9096275" y="2911150"/>
            <a:ext cx="2469000" cy="754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ru-RU" sz="1800" u="none" cap="none" strike="noStrike">
                <a:solidFill>
                  <a:srgbClr val="000000"/>
                </a:solidFill>
              </a:rPr>
              <a:t>Верхняя граница</a:t>
            </a:r>
            <a:r>
              <a:rPr b="0" i="0" lang="ru-RU"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0" i="0" lang="ru-RU" sz="1900" u="none" cap="none" strike="noStrike">
                <a:solidFill>
                  <a:srgbClr val="000000"/>
                </a:solidFill>
                <a:latin typeface="Arial"/>
                <a:ea typeface="Arial"/>
                <a:cs typeface="Arial"/>
                <a:sym typeface="Arial"/>
              </a:rPr>
              <a:t>27020</a:t>
            </a:r>
            <a:endParaRPr b="0" i="0" sz="1900" u="none" cap="none" strike="noStrike">
              <a:solidFill>
                <a:srgbClr val="000000"/>
              </a:solidFill>
              <a:latin typeface="Arial"/>
              <a:ea typeface="Arial"/>
              <a:cs typeface="Arial"/>
              <a:sym typeface="Arial"/>
            </a:endParaRPr>
          </a:p>
        </p:txBody>
      </p:sp>
      <p:sp>
        <p:nvSpPr>
          <p:cNvPr id="234" name="Google Shape;234;g10800aae947_0_90"/>
          <p:cNvSpPr txBox="1"/>
          <p:nvPr/>
        </p:nvSpPr>
        <p:spPr>
          <a:xfrm>
            <a:off x="6023750" y="5447125"/>
            <a:ext cx="5238600" cy="554100"/>
          </a:xfrm>
          <a:prstGeom prst="rect">
            <a:avLst/>
          </a:prstGeom>
          <a:noFill/>
          <a:ln cap="flat" cmpd="sng" w="9525">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ru-RU" sz="2400"/>
              <a:t>ИТОГ: </a:t>
            </a:r>
            <a:r>
              <a:rPr lang="ru-RU" sz="2400"/>
              <a:t>23915</a:t>
            </a:r>
            <a:r>
              <a:rPr lang="ru-RU" sz="2400"/>
              <a:t> &lt; L &lt; 27020</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
          <p:cNvSpPr txBox="1"/>
          <p:nvPr>
            <p:ph type="title"/>
          </p:nvPr>
        </p:nvSpPr>
        <p:spPr>
          <a:xfrm>
            <a:off x="838054" y="5803888"/>
            <a:ext cx="10515900" cy="785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Arial"/>
              <a:buNone/>
            </a:pPr>
            <a:r>
              <a:rPr lang="ru-RU"/>
              <a:t>Спасибо за внимание!</a:t>
            </a:r>
            <a:endParaRPr/>
          </a:p>
        </p:txBody>
      </p:sp>
      <p:pic>
        <p:nvPicPr>
          <p:cNvPr id="240" name="Google Shape;240;p3"/>
          <p:cNvPicPr preferRelativeResize="0"/>
          <p:nvPr/>
        </p:nvPicPr>
        <p:blipFill rotWithShape="1">
          <a:blip r:embed="rId3">
            <a:alphaModFix/>
          </a:blip>
          <a:srcRect b="0" l="0" r="0" t="0"/>
          <a:stretch/>
        </p:blipFill>
        <p:spPr>
          <a:xfrm>
            <a:off x="2024343" y="5088045"/>
            <a:ext cx="1180284" cy="1668067"/>
          </a:xfrm>
          <a:prstGeom prst="rect">
            <a:avLst/>
          </a:prstGeom>
          <a:noFill/>
          <a:ln>
            <a:noFill/>
          </a:ln>
        </p:spPr>
      </p:pic>
      <p:pic>
        <p:nvPicPr>
          <p:cNvPr id="241" name="Google Shape;241;p3"/>
          <p:cNvPicPr preferRelativeResize="0"/>
          <p:nvPr/>
        </p:nvPicPr>
        <p:blipFill rotWithShape="1">
          <a:blip r:embed="rId4">
            <a:alphaModFix/>
          </a:blip>
          <a:srcRect b="0" l="0" r="0" t="0"/>
          <a:stretch/>
        </p:blipFill>
        <p:spPr>
          <a:xfrm>
            <a:off x="8752641" y="5097772"/>
            <a:ext cx="1180284" cy="166806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10800aae947_0_0"/>
          <p:cNvSpPr txBox="1"/>
          <p:nvPr>
            <p:ph type="title"/>
          </p:nvPr>
        </p:nvSpPr>
        <p:spPr>
          <a:xfrm>
            <a:off x="1031078" y="365126"/>
            <a:ext cx="10322700" cy="688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ru-RU"/>
              <a:t>Легенда</a:t>
            </a:r>
            <a:endParaRPr/>
          </a:p>
        </p:txBody>
      </p:sp>
      <p:sp>
        <p:nvSpPr>
          <p:cNvPr id="96" name="Google Shape;96;g10800aae947_0_0"/>
          <p:cNvSpPr txBox="1"/>
          <p:nvPr>
            <p:ph idx="1" type="body"/>
          </p:nvPr>
        </p:nvSpPr>
        <p:spPr>
          <a:xfrm>
            <a:off x="934628" y="1237046"/>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107916"/>
              </a:lnSpc>
              <a:spcBef>
                <a:spcPts val="0"/>
              </a:spcBef>
              <a:spcAft>
                <a:spcPts val="0"/>
              </a:spcAft>
              <a:buSzPts val="1800"/>
              <a:buNone/>
            </a:pPr>
            <a:r>
              <a:rPr lang="ru-RU" sz="1700"/>
              <a:t>Мы - успешный стартап, который хочет продемонстрировать себя в самых богатых городах мира, чтобы получить финансирование.</a:t>
            </a:r>
            <a:endParaRPr sz="1700"/>
          </a:p>
          <a:p>
            <a:pPr indent="0" lvl="0" marL="0" rtl="0" algn="l">
              <a:lnSpc>
                <a:spcPct val="107916"/>
              </a:lnSpc>
              <a:spcBef>
                <a:spcPts val="800"/>
              </a:spcBef>
              <a:spcAft>
                <a:spcPts val="0"/>
              </a:spcAft>
              <a:buSzPts val="1800"/>
              <a:buNone/>
            </a:pPr>
            <a:r>
              <a:t/>
            </a:r>
            <a:endParaRPr sz="1700"/>
          </a:p>
          <a:p>
            <a:pPr indent="0" lvl="0" marL="0" rtl="0" algn="l">
              <a:lnSpc>
                <a:spcPct val="107916"/>
              </a:lnSpc>
              <a:spcBef>
                <a:spcPts val="800"/>
              </a:spcBef>
              <a:spcAft>
                <a:spcPts val="800"/>
              </a:spcAft>
              <a:buSzPts val="1800"/>
              <a:buNone/>
            </a:pPr>
            <a:r>
              <a:rPr lang="ru-RU" sz="1700"/>
              <a:t>Поскольку мы очень заняты развитием технологий, мы не хотим тратить много времени на перемещение между городами. Для просчета маршрута и оптимизации всех наших дел мы составили граф.</a:t>
            </a:r>
            <a:endParaRPr sz="1700"/>
          </a:p>
        </p:txBody>
      </p:sp>
      <p:sp>
        <p:nvSpPr>
          <p:cNvPr id="97" name="Google Shape;97;g10800aae947_0_0"/>
          <p:cNvSpPr txBox="1"/>
          <p:nvPr>
            <p:ph idx="1" type="body"/>
          </p:nvPr>
        </p:nvSpPr>
        <p:spPr>
          <a:xfrm>
            <a:off x="1676400" y="5588245"/>
            <a:ext cx="10515600" cy="1196181"/>
          </a:xfrm>
          <a:prstGeom prst="rect">
            <a:avLst/>
          </a:prstGeom>
          <a:noFill/>
          <a:ln>
            <a:noFill/>
          </a:ln>
        </p:spPr>
        <p:txBody>
          <a:bodyPr anchorCtr="0" anchor="t" bIns="45700" lIns="91425" spcFirstLastPara="1" rIns="91425" wrap="square" tIns="45700">
            <a:normAutofit/>
          </a:bodyPr>
          <a:lstStyle/>
          <a:p>
            <a:pPr indent="0" lvl="0" marL="0" rtl="0" algn="l">
              <a:lnSpc>
                <a:spcPct val="163636"/>
              </a:lnSpc>
              <a:spcBef>
                <a:spcPts val="0"/>
              </a:spcBef>
              <a:spcAft>
                <a:spcPts val="0"/>
              </a:spcAft>
              <a:buSzPts val="1800"/>
              <a:buNone/>
            </a:pPr>
            <a:r>
              <a:rPr lang="ru-RU" sz="1200">
                <a:solidFill>
                  <a:srgbClr val="333333"/>
                </a:solidFill>
                <a:highlight>
                  <a:srgbClr val="FFFFFF"/>
                </a:highlight>
              </a:rPr>
              <a:t>Проблема, приводящая к задачам на графах.</a:t>
            </a:r>
            <a:endParaRPr sz="1200">
              <a:solidFill>
                <a:srgbClr val="333333"/>
              </a:solidFill>
              <a:highlight>
                <a:srgbClr val="FFFFFF"/>
              </a:highlight>
            </a:endParaRPr>
          </a:p>
          <a:p>
            <a:pPr indent="0" lvl="0" marL="0" rtl="0" algn="l">
              <a:lnSpc>
                <a:spcPct val="163636"/>
              </a:lnSpc>
              <a:spcBef>
                <a:spcPts val="0"/>
              </a:spcBef>
              <a:spcAft>
                <a:spcPts val="0"/>
              </a:spcAft>
              <a:buSzPts val="1800"/>
              <a:buNone/>
            </a:pPr>
            <a:r>
              <a:rPr b="1" lang="ru-RU" sz="1200">
                <a:solidFill>
                  <a:srgbClr val="333333"/>
                </a:solidFill>
                <a:highlight>
                  <a:srgbClr val="FFFFFF"/>
                </a:highlight>
              </a:rPr>
              <a:t>Важно!</a:t>
            </a:r>
            <a:r>
              <a:rPr lang="ru-RU" sz="1200">
                <a:solidFill>
                  <a:srgbClr val="333333"/>
                </a:solidFill>
                <a:highlight>
                  <a:srgbClr val="FFFFFF"/>
                </a:highlight>
              </a:rPr>
              <a:t> Входные данные должны определяться согласно реальным данным. При оценивании работы содержательной стороне задачи и ее сложности будет уделяться особое внимание.  </a:t>
            </a:r>
            <a:endParaRPr sz="1200">
              <a:solidFill>
                <a:srgbClr val="333333"/>
              </a:solidFill>
              <a:highlight>
                <a:srgbClr val="FFFFFF"/>
              </a:highlight>
            </a:endParaRPr>
          </a:p>
          <a:p>
            <a:pPr indent="0" lvl="0" marL="0" rtl="0" algn="l">
              <a:lnSpc>
                <a:spcPct val="163636"/>
              </a:lnSpc>
              <a:spcBef>
                <a:spcPts val="0"/>
              </a:spcBef>
              <a:spcAft>
                <a:spcPts val="0"/>
              </a:spcAft>
              <a:buSzPts val="1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10800aae947_0_42"/>
          <p:cNvSpPr txBox="1"/>
          <p:nvPr>
            <p:ph type="title"/>
          </p:nvPr>
        </p:nvSpPr>
        <p:spPr>
          <a:xfrm>
            <a:off x="776091" y="131999"/>
            <a:ext cx="10322700" cy="688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ru-RU"/>
              <a:t>Наш граф городов с наибольшим ВВП</a:t>
            </a:r>
            <a:endParaRPr/>
          </a:p>
        </p:txBody>
      </p:sp>
      <p:pic>
        <p:nvPicPr>
          <p:cNvPr id="104" name="Google Shape;104;g10800aae947_0_42"/>
          <p:cNvPicPr preferRelativeResize="0"/>
          <p:nvPr/>
        </p:nvPicPr>
        <p:blipFill rotWithShape="1">
          <a:blip r:embed="rId3">
            <a:alphaModFix/>
          </a:blip>
          <a:srcRect b="0" l="0" r="0" t="0"/>
          <a:stretch/>
        </p:blipFill>
        <p:spPr>
          <a:xfrm>
            <a:off x="776091" y="820499"/>
            <a:ext cx="9270123" cy="5029987"/>
          </a:xfrm>
          <a:prstGeom prst="rect">
            <a:avLst/>
          </a:prstGeom>
          <a:noFill/>
          <a:ln>
            <a:noFill/>
          </a:ln>
        </p:spPr>
      </p:pic>
      <p:sp>
        <p:nvSpPr>
          <p:cNvPr id="105" name="Google Shape;105;g10800aae947_0_42"/>
          <p:cNvSpPr txBox="1"/>
          <p:nvPr>
            <p:ph idx="1" type="body"/>
          </p:nvPr>
        </p:nvSpPr>
        <p:spPr>
          <a:xfrm>
            <a:off x="7943372" y="2837793"/>
            <a:ext cx="3933318" cy="3512741"/>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SzPts val="1800"/>
              <a:buNone/>
            </a:pPr>
            <a:r>
              <a:rPr lang="ru-RU" sz="1400"/>
              <a:t>Наш граф состоит из </a:t>
            </a:r>
            <a:r>
              <a:rPr lang="ru-RU" sz="1400" u="sng">
                <a:solidFill>
                  <a:srgbClr val="0563C1"/>
                </a:solidFill>
                <a:hlinkClick r:id="rId4">
                  <a:extLst>
                    <a:ext uri="{A12FA001-AC4F-418D-AE19-62706E023703}">
                      <ahyp:hlinkClr val="tx"/>
                    </a:ext>
                  </a:extLst>
                </a:hlinkClick>
              </a:rPr>
              <a:t>11 городов с самым большим ВВП на 2021 год.</a:t>
            </a:r>
            <a:r>
              <a:rPr lang="ru-RU" sz="1400"/>
              <a:t> Они представлены в виде вершин.</a:t>
            </a:r>
            <a:endParaRPr sz="1400"/>
          </a:p>
          <a:p>
            <a:pPr indent="0" lvl="0" marL="0" rtl="0" algn="ctr">
              <a:lnSpc>
                <a:spcPct val="100000"/>
              </a:lnSpc>
              <a:spcBef>
                <a:spcPts val="200"/>
              </a:spcBef>
              <a:spcAft>
                <a:spcPts val="0"/>
              </a:spcAft>
              <a:buSzPts val="1800"/>
              <a:buNone/>
            </a:pPr>
            <a:r>
              <a:rPr lang="ru-RU" sz="1400"/>
              <a:t>Для удобства города каждой страны окрашены в свой цвет.</a:t>
            </a:r>
            <a:endParaRPr sz="1400"/>
          </a:p>
          <a:p>
            <a:pPr indent="0" lvl="0" marL="0" rtl="0" algn="ctr">
              <a:lnSpc>
                <a:spcPct val="100000"/>
              </a:lnSpc>
              <a:spcBef>
                <a:spcPts val="200"/>
              </a:spcBef>
              <a:spcAft>
                <a:spcPts val="0"/>
              </a:spcAft>
              <a:buSzPts val="1800"/>
              <a:buNone/>
            </a:pPr>
            <a:r>
              <a:rPr lang="ru-RU" sz="1400"/>
              <a:t>Самый богатый город каждой страны имеет фиолетовую рамку.</a:t>
            </a:r>
            <a:endParaRPr sz="1400"/>
          </a:p>
          <a:p>
            <a:pPr indent="0" lvl="0" marL="0" rtl="0" algn="ctr">
              <a:lnSpc>
                <a:spcPct val="100000"/>
              </a:lnSpc>
              <a:spcBef>
                <a:spcPts val="200"/>
              </a:spcBef>
              <a:spcAft>
                <a:spcPts val="0"/>
              </a:spcAft>
              <a:buSzPts val="1800"/>
              <a:buNone/>
            </a:pPr>
            <a:r>
              <a:t/>
            </a:r>
            <a:endParaRPr sz="1400"/>
          </a:p>
          <a:p>
            <a:pPr indent="0" lvl="0" marL="0" rtl="0" algn="ctr">
              <a:lnSpc>
                <a:spcPct val="100000"/>
              </a:lnSpc>
              <a:spcBef>
                <a:spcPts val="200"/>
              </a:spcBef>
              <a:spcAft>
                <a:spcPts val="0"/>
              </a:spcAft>
              <a:buSzPts val="1800"/>
              <a:buNone/>
            </a:pPr>
            <a:r>
              <a:rPr lang="ru-RU" sz="1400"/>
              <a:t>Расстояние между городами показано ребрами в км по прямой.</a:t>
            </a:r>
            <a:endParaRPr sz="1400"/>
          </a:p>
          <a:p>
            <a:pPr indent="0" lvl="0" marL="0" rtl="0" algn="ctr">
              <a:lnSpc>
                <a:spcPct val="100000"/>
              </a:lnSpc>
              <a:spcBef>
                <a:spcPts val="200"/>
              </a:spcBef>
              <a:spcAft>
                <a:spcPts val="0"/>
              </a:spcAft>
              <a:buSzPts val="1800"/>
              <a:buNone/>
            </a:pPr>
            <a:r>
              <a:rPr lang="ru-RU" sz="1400"/>
              <a:t>Самые богатые города каждой страны связаны между собой (Зелёным).</a:t>
            </a:r>
            <a:endParaRPr sz="1400"/>
          </a:p>
          <a:p>
            <a:pPr indent="0" lvl="0" marL="0" rtl="0" algn="ctr">
              <a:lnSpc>
                <a:spcPct val="100000"/>
              </a:lnSpc>
              <a:spcBef>
                <a:spcPts val="200"/>
              </a:spcBef>
              <a:spcAft>
                <a:spcPts val="0"/>
              </a:spcAft>
              <a:buSzPts val="1800"/>
              <a:buNone/>
            </a:pPr>
            <a:r>
              <a:rPr lang="ru-RU" sz="1400"/>
              <a:t>В рамках одной страны существуют связи между всеми городами (Черным).</a:t>
            </a:r>
            <a:endParaRPr sz="1400"/>
          </a:p>
          <a:p>
            <a:pPr indent="0" lvl="0" marL="0" rtl="0" algn="ctr">
              <a:lnSpc>
                <a:spcPct val="100000"/>
              </a:lnSpc>
              <a:spcBef>
                <a:spcPts val="200"/>
              </a:spcBef>
              <a:spcAft>
                <a:spcPts val="200"/>
              </a:spcAft>
              <a:buClr>
                <a:schemeClr val="dk1"/>
              </a:buClr>
              <a:buSzPts val="1100"/>
              <a:buFont typeface="Arial"/>
              <a:buNone/>
            </a:pPr>
            <a:r>
              <a:rPr lang="ru-RU" sz="1400">
                <a:solidFill>
                  <a:srgbClr val="333333"/>
                </a:solidFill>
                <a:highlight>
                  <a:srgbClr val="FFFFFF"/>
                </a:highlight>
              </a:rPr>
              <a:t>Итого наш граф имеет 11 вершин и 28 вершин</a:t>
            </a:r>
            <a:endParaRPr sz="1400">
              <a:solidFill>
                <a:srgbClr val="333333"/>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
          <p:cNvSpPr txBox="1"/>
          <p:nvPr>
            <p:ph type="title"/>
          </p:nvPr>
        </p:nvSpPr>
        <p:spPr>
          <a:xfrm>
            <a:off x="1031078" y="365126"/>
            <a:ext cx="10322721" cy="68861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ru-RU"/>
              <a:t>Весовая матрица графа</a:t>
            </a:r>
            <a:endParaRPr/>
          </a:p>
        </p:txBody>
      </p:sp>
      <p:pic>
        <p:nvPicPr>
          <p:cNvPr id="111" name="Google Shape;111;p2"/>
          <p:cNvPicPr preferRelativeResize="0"/>
          <p:nvPr/>
        </p:nvPicPr>
        <p:blipFill rotWithShape="1">
          <a:blip r:embed="rId3">
            <a:alphaModFix/>
          </a:blip>
          <a:srcRect b="0" l="0" r="0" t="0"/>
          <a:stretch/>
        </p:blipFill>
        <p:spPr>
          <a:xfrm>
            <a:off x="1031078" y="1321128"/>
            <a:ext cx="10331670" cy="519528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10800aae947_0_36"/>
          <p:cNvSpPr txBox="1"/>
          <p:nvPr/>
        </p:nvSpPr>
        <p:spPr>
          <a:xfrm>
            <a:off x="2607300" y="5991350"/>
            <a:ext cx="697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g10800aae947_0_36"/>
          <p:cNvSpPr txBox="1"/>
          <p:nvPr/>
        </p:nvSpPr>
        <p:spPr>
          <a:xfrm>
            <a:off x="433425" y="195750"/>
            <a:ext cx="113232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lang="ru-RU" sz="3600"/>
              <a:t>Формирование МОД алгоритмом</a:t>
            </a:r>
            <a:r>
              <a:rPr b="1" i="0" lang="ru-RU" sz="3600" u="none" cap="none" strike="noStrike">
                <a:solidFill>
                  <a:srgbClr val="000000"/>
                </a:solidFill>
                <a:latin typeface="Arial"/>
                <a:ea typeface="Arial"/>
                <a:cs typeface="Arial"/>
                <a:sym typeface="Arial"/>
              </a:rPr>
              <a:t> Краскала</a:t>
            </a:r>
            <a:endParaRPr b="1" i="0" sz="3600" u="none" cap="none" strike="noStrike">
              <a:solidFill>
                <a:srgbClr val="000000"/>
              </a:solidFill>
              <a:latin typeface="Arial"/>
              <a:ea typeface="Arial"/>
              <a:cs typeface="Arial"/>
              <a:sym typeface="Arial"/>
            </a:endParaRPr>
          </a:p>
        </p:txBody>
      </p:sp>
      <p:graphicFrame>
        <p:nvGraphicFramePr>
          <p:cNvPr id="119" name="Google Shape;119;g10800aae947_0_36"/>
          <p:cNvGraphicFramePr/>
          <p:nvPr/>
        </p:nvGraphicFramePr>
        <p:xfrm>
          <a:off x="3679375" y="5818100"/>
          <a:ext cx="3000000" cy="3000000"/>
        </p:xfrm>
        <a:graphic>
          <a:graphicData uri="http://schemas.openxmlformats.org/drawingml/2006/table">
            <a:tbl>
              <a:tblPr>
                <a:noFill/>
                <a:tableStyleId>{8A3979FA-4041-4970-B648-4BAE436FC6C0}</a:tableStyleId>
              </a:tblPr>
              <a:tblGrid>
                <a:gridCol w="2552700"/>
                <a:gridCol w="2571750"/>
              </a:tblGrid>
              <a:tr h="190500">
                <a:tc gridSpan="2">
                  <a:txBody>
                    <a:bodyPr/>
                    <a:lstStyle/>
                    <a:p>
                      <a:pPr indent="0" lvl="0" marL="0" rtl="0" algn="ctr">
                        <a:lnSpc>
                          <a:spcPct val="115000"/>
                        </a:lnSpc>
                        <a:spcBef>
                          <a:spcPts val="0"/>
                        </a:spcBef>
                        <a:spcAft>
                          <a:spcPts val="0"/>
                        </a:spcAft>
                        <a:buNone/>
                      </a:pPr>
                      <a:r>
                        <a:rPr b="1" lang="ru-RU" sz="1100">
                          <a:latin typeface="Calibri"/>
                          <a:ea typeface="Calibri"/>
                          <a:cs typeface="Calibri"/>
                          <a:sym typeface="Calibri"/>
                        </a:rPr>
                        <a:t>Все вершины соединены.</a:t>
                      </a:r>
                      <a:endParaRPr b="1"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19:0:0"/>
                      </a:ext>
                    </a:extLst>
                  </a:tcPr>
                </a:tc>
                <a:tc hMerge="1"/>
              </a:tr>
              <a:tr h="190500">
                <a:tc>
                  <a:txBody>
                    <a:bodyPr/>
                    <a:lstStyle/>
                    <a:p>
                      <a:pPr indent="0" lvl="0" marL="0" rtl="0" algn="l">
                        <a:lnSpc>
                          <a:spcPct val="115000"/>
                        </a:lnSpc>
                        <a:spcBef>
                          <a:spcPts val="0"/>
                        </a:spcBef>
                        <a:spcAft>
                          <a:spcPts val="0"/>
                        </a:spcAft>
                        <a:buNone/>
                      </a:pPr>
                      <a:r>
                        <a:rPr lang="ru-RU" sz="1100">
                          <a:latin typeface="Calibri"/>
                          <a:ea typeface="Calibri"/>
                          <a:cs typeface="Calibri"/>
                          <a:sym typeface="Calibri"/>
                        </a:rPr>
                        <a:t>Вес полученного минимального дерева</a:t>
                      </a:r>
                      <a:endParaRPr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19:1:0"/>
                      </a:ext>
                    </a:extLst>
                  </a:tcPr>
                </a:tc>
                <a:tc>
                  <a:txBody>
                    <a:bodyPr/>
                    <a:lstStyle/>
                    <a:p>
                      <a:pPr indent="0" lvl="0" marL="0" rtl="0" algn="ctr">
                        <a:lnSpc>
                          <a:spcPct val="115000"/>
                        </a:lnSpc>
                        <a:spcBef>
                          <a:spcPts val="0"/>
                        </a:spcBef>
                        <a:spcAft>
                          <a:spcPts val="0"/>
                        </a:spcAft>
                        <a:buNone/>
                      </a:pPr>
                      <a:r>
                        <a:rPr lang="ru-RU" sz="1100">
                          <a:latin typeface="Calibri"/>
                          <a:ea typeface="Calibri"/>
                          <a:cs typeface="Calibri"/>
                          <a:sym typeface="Calibri"/>
                        </a:rPr>
                        <a:t>21942</a:t>
                      </a:r>
                      <a:endParaRPr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19:1:1"/>
                      </a:ext>
                    </a:extLst>
                  </a:tcPr>
                </a:tc>
              </a:tr>
            </a:tbl>
          </a:graphicData>
        </a:graphic>
      </p:graphicFrame>
      <p:pic>
        <p:nvPicPr>
          <p:cNvPr id="120" name="Google Shape;120;g10800aae947_0_36"/>
          <p:cNvPicPr preferRelativeResize="0"/>
          <p:nvPr/>
        </p:nvPicPr>
        <p:blipFill>
          <a:blip r:embed="rId3">
            <a:alphaModFix/>
          </a:blip>
          <a:stretch>
            <a:fillRect/>
          </a:stretch>
        </p:blipFill>
        <p:spPr>
          <a:xfrm>
            <a:off x="2139775" y="1087962"/>
            <a:ext cx="8362600" cy="43569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1097953c6eb_0_0"/>
          <p:cNvSpPr txBox="1"/>
          <p:nvPr>
            <p:ph type="title"/>
          </p:nvPr>
        </p:nvSpPr>
        <p:spPr>
          <a:xfrm>
            <a:off x="1031078" y="365126"/>
            <a:ext cx="10322700" cy="688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ru-RU"/>
              <a:t>Формирование МОД алгоритмом Прима</a:t>
            </a:r>
            <a:endParaRPr b="0"/>
          </a:p>
        </p:txBody>
      </p:sp>
      <p:pic>
        <p:nvPicPr>
          <p:cNvPr id="127" name="Google Shape;127;g1097953c6eb_0_0"/>
          <p:cNvPicPr preferRelativeResize="0"/>
          <p:nvPr/>
        </p:nvPicPr>
        <p:blipFill rotWithShape="1">
          <a:blip r:embed="rId3">
            <a:alphaModFix/>
          </a:blip>
          <a:srcRect b="0" l="0" r="0" t="0"/>
          <a:stretch/>
        </p:blipFill>
        <p:spPr>
          <a:xfrm>
            <a:off x="1873875" y="1205734"/>
            <a:ext cx="8444250" cy="4749891"/>
          </a:xfrm>
          <a:prstGeom prst="rect">
            <a:avLst/>
          </a:prstGeom>
          <a:noFill/>
          <a:ln>
            <a:noFill/>
          </a:ln>
        </p:spPr>
      </p:pic>
      <p:graphicFrame>
        <p:nvGraphicFramePr>
          <p:cNvPr id="128" name="Google Shape;128;g1097953c6eb_0_0"/>
          <p:cNvGraphicFramePr/>
          <p:nvPr/>
        </p:nvGraphicFramePr>
        <p:xfrm>
          <a:off x="4210050" y="6107725"/>
          <a:ext cx="3000000" cy="3000000"/>
        </p:xfrm>
        <a:graphic>
          <a:graphicData uri="http://schemas.openxmlformats.org/drawingml/2006/table">
            <a:tbl>
              <a:tblPr>
                <a:noFill/>
                <a:tableStyleId>{8A3979FA-4041-4970-B648-4BAE436FC6C0}</a:tableStyleId>
              </a:tblPr>
              <a:tblGrid>
                <a:gridCol w="2571750"/>
                <a:gridCol w="1200150"/>
              </a:tblGrid>
              <a:tr h="200025">
                <a:tc>
                  <a:txBody>
                    <a:bodyPr/>
                    <a:lstStyle/>
                    <a:p>
                      <a:pPr indent="0" lvl="0" marL="0" rtl="0" algn="l">
                        <a:lnSpc>
                          <a:spcPct val="115000"/>
                        </a:lnSpc>
                        <a:spcBef>
                          <a:spcPts val="0"/>
                        </a:spcBef>
                        <a:spcAft>
                          <a:spcPts val="0"/>
                        </a:spcAft>
                        <a:buNone/>
                      </a:pPr>
                      <a:r>
                        <a:rPr lang="ru-RU" sz="1100">
                          <a:latin typeface="Calibri"/>
                          <a:ea typeface="Calibri"/>
                          <a:cs typeface="Calibri"/>
                          <a:sym typeface="Calibri"/>
                        </a:rPr>
                        <a:t>Вес полученного минимального дерева</a:t>
                      </a:r>
                      <a:endParaRPr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28:0:0"/>
                      </a:ext>
                    </a:extLst>
                  </a:tcPr>
                </a:tc>
                <a:tc>
                  <a:txBody>
                    <a:bodyPr/>
                    <a:lstStyle/>
                    <a:p>
                      <a:pPr indent="0" lvl="0" marL="0" rtl="0" algn="ctr">
                        <a:lnSpc>
                          <a:spcPct val="115000"/>
                        </a:lnSpc>
                        <a:spcBef>
                          <a:spcPts val="0"/>
                        </a:spcBef>
                        <a:spcAft>
                          <a:spcPts val="0"/>
                        </a:spcAft>
                        <a:buNone/>
                      </a:pPr>
                      <a:r>
                        <a:rPr lang="ru-RU" sz="1100">
                          <a:latin typeface="Calibri"/>
                          <a:ea typeface="Calibri"/>
                          <a:cs typeface="Calibri"/>
                          <a:sym typeface="Calibri"/>
                        </a:rPr>
                        <a:t>21,942</a:t>
                      </a:r>
                      <a:endParaRPr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28:0:1"/>
                      </a:ext>
                    </a:extLst>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10800aae947_0_60"/>
          <p:cNvSpPr txBox="1"/>
          <p:nvPr>
            <p:ph type="title"/>
          </p:nvPr>
        </p:nvSpPr>
        <p:spPr>
          <a:xfrm>
            <a:off x="1031078" y="365126"/>
            <a:ext cx="10322700" cy="6885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30555"/>
              <a:buFont typeface="Arial"/>
              <a:buNone/>
            </a:pPr>
            <a:r>
              <a:rPr lang="ru-RU"/>
              <a:t>Сравнение алгоритмов формирования (МОД)</a:t>
            </a:r>
            <a:endParaRPr/>
          </a:p>
        </p:txBody>
      </p:sp>
      <p:sp>
        <p:nvSpPr>
          <p:cNvPr id="135" name="Google Shape;135;g10800aae947_0_60"/>
          <p:cNvSpPr txBox="1"/>
          <p:nvPr>
            <p:ph idx="1" type="body"/>
          </p:nvPr>
        </p:nvSpPr>
        <p:spPr>
          <a:xfrm>
            <a:off x="838200" y="1257300"/>
            <a:ext cx="10515600" cy="4919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ru-RU" sz="1400">
                <a:solidFill>
                  <a:srgbClr val="333333"/>
                </a:solidFill>
                <a:highlight>
                  <a:srgbClr val="FFFFFF"/>
                </a:highlight>
              </a:rPr>
              <a:t>Вес МОД = 21942 вне зависимости от того, каким алгоритмом осуществлялся поиск.</a:t>
            </a:r>
            <a:endParaRPr sz="1400">
              <a:solidFill>
                <a:srgbClr val="333333"/>
              </a:solidFill>
              <a:highlight>
                <a:srgbClr val="FFFFFF"/>
              </a:highlight>
            </a:endParaRPr>
          </a:p>
        </p:txBody>
      </p:sp>
      <p:graphicFrame>
        <p:nvGraphicFramePr>
          <p:cNvPr id="136" name="Google Shape;136;g10800aae947_0_60"/>
          <p:cNvGraphicFramePr/>
          <p:nvPr/>
        </p:nvGraphicFramePr>
        <p:xfrm>
          <a:off x="432600" y="2029175"/>
          <a:ext cx="3000000" cy="3000000"/>
        </p:xfrm>
        <a:graphic>
          <a:graphicData uri="http://schemas.openxmlformats.org/drawingml/2006/table">
            <a:tbl>
              <a:tblPr>
                <a:noFill/>
                <a:tableStyleId>{8A3979FA-4041-4970-B648-4BAE436FC6C0}</a:tableStyleId>
              </a:tblPr>
              <a:tblGrid>
                <a:gridCol w="1963100"/>
                <a:gridCol w="1285675"/>
                <a:gridCol w="382850"/>
                <a:gridCol w="1758600"/>
              </a:tblGrid>
              <a:tr h="408500">
                <a:tc gridSpan="4" rowSpan="2">
                  <a:txBody>
                    <a:bodyPr/>
                    <a:lstStyle/>
                    <a:p>
                      <a:pPr indent="0" lvl="0" marL="0" rtl="0" algn="ctr">
                        <a:lnSpc>
                          <a:spcPct val="115000"/>
                        </a:lnSpc>
                        <a:spcBef>
                          <a:spcPts val="0"/>
                        </a:spcBef>
                        <a:spcAft>
                          <a:spcPts val="0"/>
                        </a:spcAft>
                        <a:buNone/>
                      </a:pPr>
                      <a:r>
                        <a:rPr b="1" lang="ru-RU" sz="1800">
                          <a:latin typeface="Calibri"/>
                          <a:ea typeface="Calibri"/>
                          <a:cs typeface="Calibri"/>
                          <a:sym typeface="Calibri"/>
                        </a:rPr>
                        <a:t>Оценка эффективности алгоритма Прима</a:t>
                      </a:r>
                      <a:endParaRPr b="1" sz="18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6:0:0"/>
                      </a:ext>
                    </a:extLst>
                  </a:tcPr>
                </a:tc>
                <a:tc rowSpan="2" hMerge="1"/>
                <a:tc rowSpan="2" hMerge="1"/>
                <a:tc rowSpan="2" hMerge="1"/>
              </a:tr>
              <a:tr h="486325">
                <a:tc gridSpan="4" vMerge="1"/>
                <a:tc hMerge="1" vMerge="1"/>
                <a:tc hMerge="1" vMerge="1"/>
                <a:tc hMerge="1" vMerge="1"/>
              </a:tr>
              <a:tr h="444400">
                <a:tc>
                  <a:txBody>
                    <a:bodyPr/>
                    <a:lstStyle/>
                    <a:p>
                      <a:pPr indent="0" lvl="0" marL="0" rtl="0" algn="ctr">
                        <a:lnSpc>
                          <a:spcPct val="115000"/>
                        </a:lnSpc>
                        <a:spcBef>
                          <a:spcPts val="0"/>
                        </a:spcBef>
                        <a:spcAft>
                          <a:spcPts val="0"/>
                        </a:spcAft>
                        <a:buNone/>
                      </a:pPr>
                      <a:r>
                        <a:rPr b="1" lang="ru-RU" sz="1100">
                          <a:latin typeface="Calibri"/>
                          <a:ea typeface="Calibri"/>
                          <a:cs typeface="Calibri"/>
                          <a:sym typeface="Calibri"/>
                        </a:rPr>
                        <a:t>Проводимые операции</a:t>
                      </a:r>
                      <a:endParaRPr b="1"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6:2:0"/>
                      </a:ext>
                    </a:extLst>
                  </a:tcPr>
                </a:tc>
                <a:tc gridSpan="2">
                  <a:txBody>
                    <a:bodyPr/>
                    <a:lstStyle/>
                    <a:p>
                      <a:pPr indent="0" lvl="0" marL="0" rtl="0" algn="ctr">
                        <a:lnSpc>
                          <a:spcPct val="115000"/>
                        </a:lnSpc>
                        <a:spcBef>
                          <a:spcPts val="0"/>
                        </a:spcBef>
                        <a:spcAft>
                          <a:spcPts val="0"/>
                        </a:spcAft>
                        <a:buNone/>
                      </a:pPr>
                      <a:r>
                        <a:rPr b="1" lang="ru-RU" sz="1100">
                          <a:latin typeface="Calibri"/>
                          <a:ea typeface="Calibri"/>
                          <a:cs typeface="Calibri"/>
                          <a:sym typeface="Calibri"/>
                        </a:rPr>
                        <a:t>Примерная сложность</a:t>
                      </a:r>
                      <a:endParaRPr b="1"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6:2:1"/>
                      </a:ext>
                    </a:extLst>
                  </a:tcPr>
                </a:tc>
                <a:tc hMerge="1"/>
                <a:tc>
                  <a:txBody>
                    <a:bodyPr/>
                    <a:lstStyle/>
                    <a:p>
                      <a:pPr indent="0" lvl="0" marL="0" rtl="0" algn="ctr">
                        <a:lnSpc>
                          <a:spcPct val="115000"/>
                        </a:lnSpc>
                        <a:spcBef>
                          <a:spcPts val="0"/>
                        </a:spcBef>
                        <a:spcAft>
                          <a:spcPts val="0"/>
                        </a:spcAft>
                        <a:buNone/>
                      </a:pPr>
                      <a:r>
                        <a:rPr b="1" lang="ru-RU" sz="1100">
                          <a:latin typeface="Calibri"/>
                          <a:ea typeface="Calibri"/>
                          <a:cs typeface="Calibri"/>
                          <a:sym typeface="Calibri"/>
                        </a:rPr>
                        <a:t>Пояснение</a:t>
                      </a:r>
                      <a:endParaRPr b="1"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6:2:3"/>
                      </a:ext>
                    </a:extLst>
                  </a:tcPr>
                </a:tc>
              </a:tr>
              <a:tr h="444400">
                <a:tc>
                  <a:txBody>
                    <a:bodyPr/>
                    <a:lstStyle/>
                    <a:p>
                      <a:pPr indent="0" lvl="0" marL="0" rtl="0" algn="ctr">
                        <a:lnSpc>
                          <a:spcPct val="115000"/>
                        </a:lnSpc>
                        <a:spcBef>
                          <a:spcPts val="0"/>
                        </a:spcBef>
                        <a:spcAft>
                          <a:spcPts val="0"/>
                        </a:spcAft>
                        <a:buNone/>
                      </a:pPr>
                      <a:r>
                        <a:rPr lang="ru-RU" sz="1100">
                          <a:latin typeface="Calibri"/>
                          <a:ea typeface="Calibri"/>
                          <a:cs typeface="Calibri"/>
                          <a:sym typeface="Calibri"/>
                        </a:rPr>
                        <a:t>Добавление 1 вершины</a:t>
                      </a:r>
                      <a:endParaRPr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6:3:0"/>
                      </a:ext>
                    </a:extLst>
                  </a:tcPr>
                </a:tc>
                <a:tc gridSpan="2">
                  <a:txBody>
                    <a:bodyPr/>
                    <a:lstStyle/>
                    <a:p>
                      <a:pPr indent="0" lvl="0" marL="0" rtl="0" algn="ctr">
                        <a:lnSpc>
                          <a:spcPct val="115000"/>
                        </a:lnSpc>
                        <a:spcBef>
                          <a:spcPts val="0"/>
                        </a:spcBef>
                        <a:spcAft>
                          <a:spcPts val="0"/>
                        </a:spcAft>
                        <a:buNone/>
                      </a:pPr>
                      <a:r>
                        <a:rPr lang="ru-RU" sz="1100">
                          <a:latin typeface="Calibri"/>
                          <a:ea typeface="Calibri"/>
                          <a:cs typeface="Calibri"/>
                          <a:sym typeface="Calibri"/>
                        </a:rPr>
                        <a:t>1</a:t>
                      </a:r>
                      <a:endParaRPr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6:3:1"/>
                      </a:ext>
                    </a:extLst>
                  </a:tcPr>
                </a:tc>
                <a:tc hMerge="1"/>
                <a:tc>
                  <a:txBody>
                    <a:bodyPr/>
                    <a:lstStyle/>
                    <a:p>
                      <a:pPr indent="0" lvl="0" marL="0" rtl="0" algn="ctr">
                        <a:lnSpc>
                          <a:spcPct val="115000"/>
                        </a:lnSpc>
                        <a:spcBef>
                          <a:spcPts val="0"/>
                        </a:spcBef>
                        <a:spcAft>
                          <a:spcPts val="0"/>
                        </a:spcAft>
                        <a:buNone/>
                      </a:pPr>
                      <a:r>
                        <a:rPr lang="ru-RU" sz="1100">
                          <a:latin typeface="Calibri"/>
                          <a:ea typeface="Calibri"/>
                          <a:cs typeface="Calibri"/>
                          <a:sym typeface="Calibri"/>
                        </a:rPr>
                        <a:t>Константное время</a:t>
                      </a:r>
                      <a:endParaRPr sz="1100">
                        <a:latin typeface="Calibri"/>
                        <a:ea typeface="Calibri"/>
                        <a:cs typeface="Calibri"/>
                        <a:sym typeface="Calibri"/>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6:3:3"/>
                      </a:ext>
                    </a:extLst>
                  </a:tcPr>
                </a:tc>
              </a:tr>
              <a:tr h="897900">
                <a:tc>
                  <a:txBody>
                    <a:bodyPr/>
                    <a:lstStyle/>
                    <a:p>
                      <a:pPr indent="0" lvl="0" marL="0" rtl="0" algn="ctr">
                        <a:lnSpc>
                          <a:spcPct val="115000"/>
                        </a:lnSpc>
                        <a:spcBef>
                          <a:spcPts val="0"/>
                        </a:spcBef>
                        <a:spcAft>
                          <a:spcPts val="0"/>
                        </a:spcAft>
                        <a:buNone/>
                      </a:pPr>
                      <a:r>
                        <a:rPr lang="ru-RU" sz="1100">
                          <a:latin typeface="Calibri"/>
                          <a:ea typeface="Calibri"/>
                          <a:cs typeface="Calibri"/>
                          <a:sym typeface="Calibri"/>
                        </a:rPr>
                        <a:t>Постепенное добавление близлижайших вершин к уже имеющимся без создания цикла</a:t>
                      </a:r>
                      <a:endParaRPr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6:4:0"/>
                      </a:ext>
                    </a:extLst>
                  </a:tcPr>
                </a:tc>
                <a:tc gridSpan="2">
                  <a:txBody>
                    <a:bodyPr/>
                    <a:lstStyle/>
                    <a:p>
                      <a:pPr indent="0" lvl="0" marL="0" rtl="0" algn="l">
                        <a:spcBef>
                          <a:spcPts val="0"/>
                        </a:spcBef>
                        <a:spcAft>
                          <a:spcPts val="0"/>
                        </a:spcAft>
                        <a:buNone/>
                      </a:pPr>
                      <a:r>
                        <a:t/>
                      </a:r>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6:4:1"/>
                      </a:ext>
                    </a:extLst>
                  </a:tcPr>
                </a:tc>
                <a:tc hMerge="1"/>
                <a:tc>
                  <a:txBody>
                    <a:bodyPr/>
                    <a:lstStyle/>
                    <a:p>
                      <a:pPr indent="0" lvl="0" marL="0" rtl="0" algn="l">
                        <a:lnSpc>
                          <a:spcPct val="115000"/>
                        </a:lnSpc>
                        <a:spcBef>
                          <a:spcPts val="0"/>
                        </a:spcBef>
                        <a:spcAft>
                          <a:spcPts val="0"/>
                        </a:spcAft>
                        <a:buNone/>
                      </a:pPr>
                      <a:r>
                        <a:rPr lang="ru-RU" sz="1100">
                          <a:latin typeface="Calibri"/>
                          <a:ea typeface="Calibri"/>
                          <a:cs typeface="Calibri"/>
                          <a:sym typeface="Calibri"/>
                        </a:rPr>
                        <a:t>Требуется провести множество проверок. Является жадным алгоритмом</a:t>
                      </a:r>
                      <a:endParaRPr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6:4:3"/>
                      </a:ext>
                    </a:extLst>
                  </a:tcPr>
                </a:tc>
              </a:tr>
              <a:tr h="444400">
                <a:tc>
                  <a:txBody>
                    <a:bodyPr/>
                    <a:lstStyle/>
                    <a:p>
                      <a:pPr indent="0" lvl="0" marL="0" rtl="0" algn="ctr">
                        <a:lnSpc>
                          <a:spcPct val="115000"/>
                        </a:lnSpc>
                        <a:spcBef>
                          <a:spcPts val="0"/>
                        </a:spcBef>
                        <a:spcAft>
                          <a:spcPts val="0"/>
                        </a:spcAft>
                        <a:buNone/>
                      </a:pPr>
                      <a:r>
                        <a:rPr lang="ru-RU" sz="1100">
                          <a:latin typeface="Calibri"/>
                          <a:ea typeface="Calibri"/>
                          <a:cs typeface="Calibri"/>
                          <a:sym typeface="Calibri"/>
                        </a:rPr>
                        <a:t>Вывод</a:t>
                      </a:r>
                      <a:endParaRPr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6:5:0"/>
                      </a:ext>
                    </a:extLst>
                  </a:tcPr>
                </a:tc>
                <a:tc gridSpan="3">
                  <a:txBody>
                    <a:bodyPr/>
                    <a:lstStyle/>
                    <a:p>
                      <a:pPr indent="0" lvl="0" marL="0" rtl="0" algn="l">
                        <a:lnSpc>
                          <a:spcPct val="115000"/>
                        </a:lnSpc>
                        <a:spcBef>
                          <a:spcPts val="0"/>
                        </a:spcBef>
                        <a:spcAft>
                          <a:spcPts val="0"/>
                        </a:spcAft>
                        <a:buNone/>
                      </a:pPr>
                      <a:r>
                        <a:rPr lang="ru-RU" sz="1100">
                          <a:latin typeface="Calibri"/>
                          <a:ea typeface="Calibri"/>
                          <a:cs typeface="Calibri"/>
                          <a:sym typeface="Calibri"/>
                        </a:rPr>
                        <a:t>Хорошо подходит для больших графов</a:t>
                      </a:r>
                      <a:endParaRPr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6:5:1"/>
                      </a:ext>
                    </a:extLst>
                  </a:tcPr>
                </a:tc>
                <a:tc hMerge="1"/>
                <a:tc hMerge="1"/>
              </a:tr>
            </a:tbl>
          </a:graphicData>
        </a:graphic>
      </p:graphicFrame>
      <p:graphicFrame>
        <p:nvGraphicFramePr>
          <p:cNvPr id="137" name="Google Shape;137;g10800aae947_0_60"/>
          <p:cNvGraphicFramePr/>
          <p:nvPr/>
        </p:nvGraphicFramePr>
        <p:xfrm>
          <a:off x="6042450" y="2029163"/>
          <a:ext cx="3000000" cy="3000000"/>
        </p:xfrm>
        <a:graphic>
          <a:graphicData uri="http://schemas.openxmlformats.org/drawingml/2006/table">
            <a:tbl>
              <a:tblPr>
                <a:noFill/>
                <a:tableStyleId>{8A3979FA-4041-4970-B648-4BAE436FC6C0}</a:tableStyleId>
              </a:tblPr>
              <a:tblGrid>
                <a:gridCol w="1734975"/>
                <a:gridCol w="1255750"/>
                <a:gridCol w="1213250"/>
                <a:gridCol w="1625800"/>
              </a:tblGrid>
              <a:tr h="182950">
                <a:tc gridSpan="4" rowSpan="2">
                  <a:txBody>
                    <a:bodyPr/>
                    <a:lstStyle/>
                    <a:p>
                      <a:pPr indent="0" lvl="0" marL="0" rtl="0" algn="ctr">
                        <a:lnSpc>
                          <a:spcPct val="115000"/>
                        </a:lnSpc>
                        <a:spcBef>
                          <a:spcPts val="0"/>
                        </a:spcBef>
                        <a:spcAft>
                          <a:spcPts val="0"/>
                        </a:spcAft>
                        <a:buNone/>
                      </a:pPr>
                      <a:r>
                        <a:rPr b="1" lang="ru-RU" sz="1800">
                          <a:latin typeface="Calibri"/>
                          <a:ea typeface="Calibri"/>
                          <a:cs typeface="Calibri"/>
                          <a:sym typeface="Calibri"/>
                        </a:rPr>
                        <a:t>Оценка эффективности алгоритма Крускала</a:t>
                      </a:r>
                      <a:endParaRPr b="1" sz="18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7:0:0"/>
                      </a:ext>
                    </a:extLst>
                  </a:tcPr>
                </a:tc>
                <a:tc rowSpan="2" hMerge="1"/>
                <a:tc rowSpan="2" hMerge="1"/>
                <a:tc rowSpan="2" hMerge="1"/>
              </a:tr>
              <a:tr h="321675">
                <a:tc gridSpan="4" vMerge="1"/>
                <a:tc hMerge="1" vMerge="1"/>
                <a:tc hMerge="1" vMerge="1"/>
                <a:tc hMerge="1" vMerge="1"/>
              </a:tr>
              <a:tr h="378950">
                <a:tc>
                  <a:txBody>
                    <a:bodyPr/>
                    <a:lstStyle/>
                    <a:p>
                      <a:pPr indent="0" lvl="0" marL="0" rtl="0" algn="ctr">
                        <a:lnSpc>
                          <a:spcPct val="115000"/>
                        </a:lnSpc>
                        <a:spcBef>
                          <a:spcPts val="0"/>
                        </a:spcBef>
                        <a:spcAft>
                          <a:spcPts val="0"/>
                        </a:spcAft>
                        <a:buNone/>
                      </a:pPr>
                      <a:r>
                        <a:rPr b="1" lang="ru-RU" sz="1100">
                          <a:latin typeface="Calibri"/>
                          <a:ea typeface="Calibri"/>
                          <a:cs typeface="Calibri"/>
                          <a:sym typeface="Calibri"/>
                        </a:rPr>
                        <a:t>Проводимые операции</a:t>
                      </a:r>
                      <a:endParaRPr b="1"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7:2:0"/>
                      </a:ext>
                    </a:extLst>
                  </a:tcPr>
                </a:tc>
                <a:tc gridSpan="2">
                  <a:txBody>
                    <a:bodyPr/>
                    <a:lstStyle/>
                    <a:p>
                      <a:pPr indent="0" lvl="0" marL="0" rtl="0" algn="ctr">
                        <a:lnSpc>
                          <a:spcPct val="115000"/>
                        </a:lnSpc>
                        <a:spcBef>
                          <a:spcPts val="0"/>
                        </a:spcBef>
                        <a:spcAft>
                          <a:spcPts val="0"/>
                        </a:spcAft>
                        <a:buNone/>
                      </a:pPr>
                      <a:r>
                        <a:rPr b="1" lang="ru-RU" sz="1100">
                          <a:latin typeface="Calibri"/>
                          <a:ea typeface="Calibri"/>
                          <a:cs typeface="Calibri"/>
                          <a:sym typeface="Calibri"/>
                        </a:rPr>
                        <a:t>Примерная сложность</a:t>
                      </a:r>
                      <a:endParaRPr b="1"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7:2:1"/>
                      </a:ext>
                    </a:extLst>
                  </a:tcPr>
                </a:tc>
                <a:tc hMerge="1"/>
                <a:tc>
                  <a:txBody>
                    <a:bodyPr/>
                    <a:lstStyle/>
                    <a:p>
                      <a:pPr indent="0" lvl="0" marL="0" rtl="0" algn="ctr">
                        <a:lnSpc>
                          <a:spcPct val="115000"/>
                        </a:lnSpc>
                        <a:spcBef>
                          <a:spcPts val="0"/>
                        </a:spcBef>
                        <a:spcAft>
                          <a:spcPts val="0"/>
                        </a:spcAft>
                        <a:buNone/>
                      </a:pPr>
                      <a:r>
                        <a:rPr b="1" lang="ru-RU" sz="1100">
                          <a:latin typeface="Calibri"/>
                          <a:ea typeface="Calibri"/>
                          <a:cs typeface="Calibri"/>
                          <a:sym typeface="Calibri"/>
                        </a:rPr>
                        <a:t>Пояснение</a:t>
                      </a:r>
                      <a:endParaRPr b="1"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7:2:3"/>
                      </a:ext>
                    </a:extLst>
                  </a:tcPr>
                </a:tc>
              </a:tr>
              <a:tr h="378950">
                <a:tc>
                  <a:txBody>
                    <a:bodyPr/>
                    <a:lstStyle/>
                    <a:p>
                      <a:pPr indent="0" lvl="0" marL="0" rtl="0" algn="ctr">
                        <a:lnSpc>
                          <a:spcPct val="115000"/>
                        </a:lnSpc>
                        <a:spcBef>
                          <a:spcPts val="0"/>
                        </a:spcBef>
                        <a:spcAft>
                          <a:spcPts val="0"/>
                        </a:spcAft>
                        <a:buNone/>
                      </a:pPr>
                      <a:r>
                        <a:rPr lang="ru-RU" sz="1100">
                          <a:latin typeface="Calibri"/>
                          <a:ea typeface="Calibri"/>
                          <a:cs typeface="Calibri"/>
                          <a:sym typeface="Calibri"/>
                        </a:rPr>
                        <a:t>Добавление всех вершин</a:t>
                      </a:r>
                      <a:endParaRPr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7:3:0"/>
                      </a:ext>
                    </a:extLst>
                  </a:tcPr>
                </a:tc>
                <a:tc gridSpan="2">
                  <a:txBody>
                    <a:bodyPr/>
                    <a:lstStyle/>
                    <a:p>
                      <a:pPr indent="0" lvl="0" marL="0" rtl="0" algn="ctr">
                        <a:lnSpc>
                          <a:spcPct val="115000"/>
                        </a:lnSpc>
                        <a:spcBef>
                          <a:spcPts val="0"/>
                        </a:spcBef>
                        <a:spcAft>
                          <a:spcPts val="0"/>
                        </a:spcAft>
                        <a:buNone/>
                      </a:pPr>
                      <a:r>
                        <a:rPr lang="ru-RU" sz="1100">
                          <a:latin typeface="Calibri"/>
                          <a:ea typeface="Calibri"/>
                          <a:cs typeface="Calibri"/>
                          <a:sym typeface="Calibri"/>
                        </a:rPr>
                        <a:t>n</a:t>
                      </a:r>
                      <a:endParaRPr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7:3:1"/>
                      </a:ext>
                    </a:extLst>
                  </a:tcPr>
                </a:tc>
                <a:tc hMerge="1"/>
                <a:tc>
                  <a:txBody>
                    <a:bodyPr/>
                    <a:lstStyle/>
                    <a:p>
                      <a:pPr indent="0" lvl="0" marL="0" rtl="0" algn="ctr">
                        <a:lnSpc>
                          <a:spcPct val="115000"/>
                        </a:lnSpc>
                        <a:spcBef>
                          <a:spcPts val="0"/>
                        </a:spcBef>
                        <a:spcAft>
                          <a:spcPts val="0"/>
                        </a:spcAft>
                        <a:buNone/>
                      </a:pPr>
                      <a:r>
                        <a:rPr lang="ru-RU" sz="1100">
                          <a:latin typeface="Calibri"/>
                          <a:ea typeface="Calibri"/>
                          <a:cs typeface="Calibri"/>
                          <a:sym typeface="Calibri"/>
                        </a:rPr>
                        <a:t>Константное время</a:t>
                      </a:r>
                      <a:endParaRPr sz="1100">
                        <a:latin typeface="Calibri"/>
                        <a:ea typeface="Calibri"/>
                        <a:cs typeface="Calibri"/>
                        <a:sym typeface="Calibri"/>
                      </a:endParaRPr>
                    </a:p>
                  </a:txBody>
                  <a:tcPr marT="91425" marB="91425"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7:3:3"/>
                      </a:ext>
                    </a:extLst>
                  </a:tcPr>
                </a:tc>
              </a:tr>
              <a:tr h="572325">
                <a:tc>
                  <a:txBody>
                    <a:bodyPr/>
                    <a:lstStyle/>
                    <a:p>
                      <a:pPr indent="0" lvl="0" marL="0" rtl="0" algn="ctr">
                        <a:lnSpc>
                          <a:spcPct val="115000"/>
                        </a:lnSpc>
                        <a:spcBef>
                          <a:spcPts val="0"/>
                        </a:spcBef>
                        <a:spcAft>
                          <a:spcPts val="0"/>
                        </a:spcAft>
                        <a:buNone/>
                      </a:pPr>
                      <a:r>
                        <a:rPr lang="ru-RU" sz="1100">
                          <a:latin typeface="Calibri"/>
                          <a:ea typeface="Calibri"/>
                          <a:cs typeface="Calibri"/>
                          <a:sym typeface="Calibri"/>
                        </a:rPr>
                        <a:t>Сортировка ребер по возрастанию веса</a:t>
                      </a:r>
                      <a:endParaRPr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7:4:0"/>
                      </a:ext>
                    </a:extLst>
                  </a:tcPr>
                </a:tc>
                <a:tc gridSpan="2">
                  <a:txBody>
                    <a:bodyPr/>
                    <a:lstStyle/>
                    <a:p>
                      <a:pPr indent="0" lvl="0" marL="0" rtl="0" algn="ctr">
                        <a:lnSpc>
                          <a:spcPct val="115000"/>
                        </a:lnSpc>
                        <a:spcBef>
                          <a:spcPts val="0"/>
                        </a:spcBef>
                        <a:spcAft>
                          <a:spcPts val="0"/>
                        </a:spcAft>
                        <a:buNone/>
                      </a:pPr>
                      <a:r>
                        <a:rPr lang="ru-RU" sz="1100">
                          <a:latin typeface="Calibri"/>
                          <a:ea typeface="Calibri"/>
                          <a:cs typeface="Calibri"/>
                          <a:sym typeface="Calibri"/>
                        </a:rPr>
                        <a:t>nlogn</a:t>
                      </a:r>
                      <a:endParaRPr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7:4:1"/>
                      </a:ext>
                    </a:extLst>
                  </a:tcPr>
                </a:tc>
                <a:tc hMerge="1"/>
                <a:tc>
                  <a:txBody>
                    <a:bodyPr/>
                    <a:lstStyle/>
                    <a:p>
                      <a:pPr indent="0" lvl="0" marL="0" rtl="0" algn="ctr">
                        <a:lnSpc>
                          <a:spcPct val="115000"/>
                        </a:lnSpc>
                        <a:spcBef>
                          <a:spcPts val="0"/>
                        </a:spcBef>
                        <a:spcAft>
                          <a:spcPts val="0"/>
                        </a:spcAft>
                        <a:buNone/>
                      </a:pPr>
                      <a:r>
                        <a:rPr lang="ru-RU" sz="1100">
                          <a:latin typeface="Calibri"/>
                          <a:ea typeface="Calibri"/>
                          <a:cs typeface="Calibri"/>
                          <a:sym typeface="Calibri"/>
                        </a:rPr>
                        <a:t>MergeSort сортировка</a:t>
                      </a:r>
                      <a:endParaRPr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7:4:3"/>
                      </a:ext>
                    </a:extLst>
                  </a:tcPr>
                </a:tc>
              </a:tr>
              <a:tr h="959050">
                <a:tc>
                  <a:txBody>
                    <a:bodyPr/>
                    <a:lstStyle/>
                    <a:p>
                      <a:pPr indent="0" lvl="0" marL="0" rtl="0" algn="ctr">
                        <a:lnSpc>
                          <a:spcPct val="115000"/>
                        </a:lnSpc>
                        <a:spcBef>
                          <a:spcPts val="0"/>
                        </a:spcBef>
                        <a:spcAft>
                          <a:spcPts val="0"/>
                        </a:spcAft>
                        <a:buNone/>
                      </a:pPr>
                      <a:r>
                        <a:rPr lang="ru-RU" sz="1100">
                          <a:latin typeface="Calibri"/>
                          <a:ea typeface="Calibri"/>
                          <a:cs typeface="Calibri"/>
                          <a:sym typeface="Calibri"/>
                        </a:rPr>
                        <a:t>Добавелние и проверка на отсутствие цикла</a:t>
                      </a:r>
                      <a:endParaRPr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7:5:0"/>
                      </a:ext>
                    </a:extLst>
                  </a:tcPr>
                </a:tc>
                <a:tc gridSpan="2">
                  <a:txBody>
                    <a:bodyPr/>
                    <a:lstStyle/>
                    <a:p>
                      <a:pPr indent="0" lvl="0" marL="0" rtl="0" algn="ctr">
                        <a:lnSpc>
                          <a:spcPct val="115000"/>
                        </a:lnSpc>
                        <a:spcBef>
                          <a:spcPts val="0"/>
                        </a:spcBef>
                        <a:spcAft>
                          <a:spcPts val="0"/>
                        </a:spcAft>
                        <a:buNone/>
                      </a:pPr>
                      <a:r>
                        <a:rPr lang="ru-RU" sz="1100">
                          <a:latin typeface="Calibri"/>
                          <a:ea typeface="Calibri"/>
                          <a:cs typeface="Calibri"/>
                          <a:sym typeface="Calibri"/>
                        </a:rPr>
                        <a:t>Зависит от графа</a:t>
                      </a:r>
                      <a:endParaRPr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7:5:1"/>
                      </a:ext>
                    </a:extLst>
                  </a:tcPr>
                </a:tc>
                <a:tc hMerge="1"/>
                <a:tc>
                  <a:txBody>
                    <a:bodyPr/>
                    <a:lstStyle/>
                    <a:p>
                      <a:pPr indent="0" lvl="0" marL="0" rtl="0" algn="ctr">
                        <a:lnSpc>
                          <a:spcPct val="115000"/>
                        </a:lnSpc>
                        <a:spcBef>
                          <a:spcPts val="0"/>
                        </a:spcBef>
                        <a:spcAft>
                          <a:spcPts val="0"/>
                        </a:spcAft>
                        <a:buNone/>
                      </a:pPr>
                      <a:r>
                        <a:rPr lang="ru-RU" sz="1100">
                          <a:latin typeface="Calibri"/>
                          <a:ea typeface="Calibri"/>
                          <a:cs typeface="Calibri"/>
                          <a:sym typeface="Calibri"/>
                        </a:rPr>
                        <a:t>На большом графе проверить есть ли длинный цикл - крайне сложно</a:t>
                      </a:r>
                      <a:endParaRPr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7:5:3"/>
                      </a:ext>
                    </a:extLst>
                  </a:tcPr>
                </a:tc>
              </a:tr>
              <a:tr h="378950">
                <a:tc>
                  <a:txBody>
                    <a:bodyPr/>
                    <a:lstStyle/>
                    <a:p>
                      <a:pPr indent="0" lvl="0" marL="0" rtl="0" algn="ctr">
                        <a:lnSpc>
                          <a:spcPct val="115000"/>
                        </a:lnSpc>
                        <a:spcBef>
                          <a:spcPts val="0"/>
                        </a:spcBef>
                        <a:spcAft>
                          <a:spcPts val="0"/>
                        </a:spcAft>
                        <a:buNone/>
                      </a:pPr>
                      <a:r>
                        <a:rPr lang="ru-RU" sz="1100">
                          <a:latin typeface="Calibri"/>
                          <a:ea typeface="Calibri"/>
                          <a:cs typeface="Calibri"/>
                          <a:sym typeface="Calibri"/>
                        </a:rPr>
                        <a:t>Вывод</a:t>
                      </a:r>
                      <a:endParaRPr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7:6:0"/>
                      </a:ext>
                    </a:extLst>
                  </a:tcPr>
                </a:tc>
                <a:tc gridSpan="3">
                  <a:txBody>
                    <a:bodyPr/>
                    <a:lstStyle/>
                    <a:p>
                      <a:pPr indent="0" lvl="0" marL="0" rtl="0" algn="ctr">
                        <a:lnSpc>
                          <a:spcPct val="115000"/>
                        </a:lnSpc>
                        <a:spcBef>
                          <a:spcPts val="0"/>
                        </a:spcBef>
                        <a:spcAft>
                          <a:spcPts val="0"/>
                        </a:spcAft>
                        <a:buNone/>
                      </a:pPr>
                      <a:r>
                        <a:rPr lang="ru-RU" sz="1100">
                          <a:latin typeface="Calibri"/>
                          <a:ea typeface="Calibri"/>
                          <a:cs typeface="Calibri"/>
                          <a:sym typeface="Calibri"/>
                        </a:rPr>
                        <a:t>Хорошо подходит для небольших графов</a:t>
                      </a:r>
                      <a:endParaRPr sz="1100">
                        <a:latin typeface="Calibri"/>
                        <a:ea typeface="Calibri"/>
                        <a:cs typeface="Calibri"/>
                        <a:sym typeface="Calibri"/>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137:6:1"/>
                      </a:ext>
                    </a:extLst>
                  </a:tcPr>
                </a:tc>
                <a:tc hMerge="1"/>
                <a:tc hMerge="1"/>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10800aae947_0_54"/>
          <p:cNvSpPr txBox="1"/>
          <p:nvPr>
            <p:ph type="title"/>
          </p:nvPr>
        </p:nvSpPr>
        <p:spPr>
          <a:xfrm>
            <a:off x="1031078" y="365126"/>
            <a:ext cx="10322700" cy="688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ru-RU"/>
              <a:t>Кратчайший маршрут</a:t>
            </a:r>
            <a:endParaRPr/>
          </a:p>
        </p:txBody>
      </p:sp>
      <p:sp>
        <p:nvSpPr>
          <p:cNvPr id="144" name="Google Shape;144;g10800aae947_0_5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163636"/>
              </a:lnSpc>
              <a:spcBef>
                <a:spcPts val="0"/>
              </a:spcBef>
              <a:spcAft>
                <a:spcPts val="0"/>
              </a:spcAft>
              <a:buClr>
                <a:schemeClr val="dk1"/>
              </a:buClr>
              <a:buSzPts val="1100"/>
              <a:buFont typeface="Arial"/>
              <a:buNone/>
            </a:pPr>
            <a:r>
              <a:rPr lang="ru-RU" sz="1400">
                <a:solidFill>
                  <a:srgbClr val="333333"/>
                </a:solidFill>
                <a:highlight>
                  <a:srgbClr val="FFFFFF"/>
                </a:highlight>
              </a:rPr>
              <a:t>Указать начальный узел. Исследовать алгоритм Дейкстры построения кратчайшего маршрута на своем графе. По шагам найти кратчайшие маршруты из начального узла во все остальные, составить пошаговые таблицы, отражающую алгоритм решения задачи (3 балла)</a:t>
            </a:r>
            <a:endParaRPr sz="1400">
              <a:solidFill>
                <a:srgbClr val="333333"/>
              </a:solidFill>
              <a:highlight>
                <a:srgbClr val="FFFFFF"/>
              </a:highlight>
            </a:endParaRPr>
          </a:p>
          <a:p>
            <a:pPr indent="0" lvl="0" marL="0" rtl="0" algn="l">
              <a:lnSpc>
                <a:spcPct val="163636"/>
              </a:lnSpc>
              <a:spcBef>
                <a:spcPts val="0"/>
              </a:spcBef>
              <a:spcAft>
                <a:spcPts val="0"/>
              </a:spcAft>
              <a:buSzPts val="1800"/>
              <a:buNone/>
            </a:pPr>
            <a:r>
              <a:t/>
            </a:r>
            <a:endParaRPr sz="1400">
              <a:solidFill>
                <a:srgbClr val="333333"/>
              </a:solidFill>
              <a:highlight>
                <a:srgbClr val="FFFFFF"/>
              </a:highlight>
            </a:endParaRPr>
          </a:p>
          <a:p>
            <a:pPr indent="0" lvl="0" marL="0" rtl="0" algn="l">
              <a:lnSpc>
                <a:spcPct val="163636"/>
              </a:lnSpc>
              <a:spcBef>
                <a:spcPts val="0"/>
              </a:spcBef>
              <a:spcAft>
                <a:spcPts val="0"/>
              </a:spcAft>
              <a:buSzPts val="1800"/>
              <a:buNone/>
            </a:pPr>
            <a:r>
              <a:rPr lang="ru-RU" sz="1400">
                <a:solidFill>
                  <a:srgbClr val="333333"/>
                </a:solidFill>
                <a:highlight>
                  <a:srgbClr val="FFFFFF"/>
                </a:highlight>
              </a:rPr>
              <a:t>В результате привести соответствующие маршруты, их протяженность (2 балла)</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109a879caf7_5_12"/>
          <p:cNvSpPr txBox="1"/>
          <p:nvPr>
            <p:ph type="title"/>
          </p:nvPr>
        </p:nvSpPr>
        <p:spPr>
          <a:xfrm>
            <a:off x="1031078" y="365126"/>
            <a:ext cx="10322700" cy="688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51" name="Google Shape;151;g109a879caf7_5_1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Специальное оформление">
  <a:themeElements>
    <a:clrScheme name="Другая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2020-02-01T22:12:01Z</dcterms:created>
  <dc:creator>Демидова Анна Валерьевна</dc:creator>
</cp:coreProperties>
</file>